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4" r:id="rId4"/>
    <p:sldId id="275" r:id="rId5"/>
    <p:sldId id="265" r:id="rId6"/>
    <p:sldId id="267" r:id="rId7"/>
    <p:sldId id="266" r:id="rId8"/>
    <p:sldId id="269" r:id="rId9"/>
    <p:sldId id="257" r:id="rId10"/>
    <p:sldId id="259" r:id="rId11"/>
    <p:sldId id="261" r:id="rId12"/>
    <p:sldId id="270" r:id="rId13"/>
    <p:sldId id="271" r:id="rId14"/>
    <p:sldId id="272" r:id="rId15"/>
    <p:sldId id="273" r:id="rId16"/>
    <p:sldId id="274" r:id="rId17"/>
  </p:sldIdLst>
  <p:sldSz cx="18288000" cy="10287000"/>
  <p:notesSz cx="6858000" cy="9144000"/>
  <p:embeddedFontLst>
    <p:embeddedFont>
      <p:font typeface="Open Sans Bold" charset="0"/>
      <p:regular r:id="rId19"/>
    </p:embeddedFon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8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 интернета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40B-400C-AED6-2F56783678BF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0B-400C-AED6-2F56783678BF}"/>
              </c:ext>
            </c:extLst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40B-400C-AED6-2F56783678BF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0B-400C-AED6-2F56783678BF}"/>
              </c:ext>
            </c:extLst>
          </c:dPt>
          <c:cat>
            <c:strRef>
              <c:f>Лист1!$A$2:$A$5</c:f>
              <c:strCache>
                <c:ptCount val="2"/>
                <c:pt idx="0">
                  <c:v>23 школ (от 20 мб/с и выше)</c:v>
                </c:pt>
                <c:pt idx="1">
                  <c:v>1 школы (от 4 мб/с и ниже)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1-47DF-A90A-D5F30D562EA0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2861199117296691E-2"/>
          <c:y val="0.92235174704724376"/>
          <c:w val="0.89427760176540672"/>
          <c:h val="7.764825295275590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подключения интернета </a:t>
            </a:r>
            <a:endParaRPr lang="ru-RU" sz="280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ВОЛС (7 школ)</c:v>
                </c:pt>
                <c:pt idx="1">
                  <c:v>Радиомост(5школ)</c:v>
                </c:pt>
                <c:pt idx="2">
                  <c:v>Starlink (6 школ)</c:v>
                </c:pt>
                <c:pt idx="3">
                  <c:v>LTE (5школ)</c:v>
                </c:pt>
                <c:pt idx="4">
                  <c:v>Sky Edge (1 школ)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5-4D3B-A16D-2ECC79734F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ВОЛС (7 школ)</c:v>
                </c:pt>
                <c:pt idx="1">
                  <c:v>Радиомост(5школ)</c:v>
                </c:pt>
                <c:pt idx="2">
                  <c:v>Starlink (6 школ)</c:v>
                </c:pt>
                <c:pt idx="3">
                  <c:v>LTE (5школ)</c:v>
                </c:pt>
                <c:pt idx="4">
                  <c:v>Sky Edge (1 школ)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E5-4D3B-A16D-2ECC79734F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ВОЛС (7 школ)</c:v>
                </c:pt>
                <c:pt idx="1">
                  <c:v>Радиомост(5школ)</c:v>
                </c:pt>
                <c:pt idx="2">
                  <c:v>Starlink (6 школ)</c:v>
                </c:pt>
                <c:pt idx="3">
                  <c:v>LTE (5школ)</c:v>
                </c:pt>
                <c:pt idx="4">
                  <c:v>Sky Edge (1 школ)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E5-4D3B-A16D-2ECC79734FE0}"/>
            </c:ext>
          </c:extLst>
        </c:ser>
        <c:overlap val="100"/>
        <c:axId val="99773440"/>
        <c:axId val="99779328"/>
      </c:barChart>
      <c:catAx>
        <c:axId val="9977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779328"/>
        <c:crosses val="autoZero"/>
        <c:auto val="1"/>
        <c:lblAlgn val="ctr"/>
        <c:lblOffset val="100"/>
      </c:catAx>
      <c:valAx>
        <c:axId val="99779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09FC-71E7-4065-B881-D40F0F13CC2A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B8CCD-372F-4486-A888-20BE710CC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8CCD-372F-4486-A888-20BE710CCC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E464E-4F6E-B84E-842A-888049FB2856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7570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5703296" cy="2743200"/>
          </a:xfrm>
          <a:ln>
            <a:noFill/>
          </a:ln>
        </p:spPr>
        <p:txBody>
          <a:bodyPr vert="horz" tIns="0" rIns="326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0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066800" y="4842804"/>
            <a:ext cx="15709392" cy="2628900"/>
          </a:xfrm>
        </p:spPr>
        <p:txBody>
          <a:bodyPr lIns="0" rIns="32657"/>
          <a:lstStyle>
            <a:lvl1pPr marL="0" marR="81642" indent="0" algn="r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1371602"/>
            <a:ext cx="4114800" cy="781764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371602"/>
            <a:ext cx="12039600" cy="781764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1975104"/>
            <a:ext cx="15544800" cy="204368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0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568"/>
          </a:xfrm>
        </p:spPr>
        <p:txBody>
          <a:bodyPr lIns="81642" rIns="81642" anchor="t"/>
          <a:lstStyle>
            <a:lvl1pPr marL="0" indent="0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 tIns="81642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782872"/>
            <a:ext cx="8080376" cy="989028"/>
          </a:xfrm>
        </p:spPr>
        <p:txBody>
          <a:bodyPr lIns="81642" tIns="0" rIns="81642" bIns="0" anchor="ctr">
            <a:noAutofit/>
          </a:bodyPr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90051" y="2789636"/>
            <a:ext cx="8083550" cy="982265"/>
          </a:xfrm>
        </p:spPr>
        <p:txBody>
          <a:bodyPr lIns="81642" tIns="0" rIns="81642" bIns="0" anchor="ctr"/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14400" y="3771900"/>
            <a:ext cx="8080376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771900"/>
            <a:ext cx="8083550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611600" cy="1714500"/>
          </a:xfrm>
        </p:spPr>
        <p:txBody>
          <a:bodyPr vert="horz" tIns="8164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71528"/>
            <a:ext cx="5486400" cy="17430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71600" y="2514600"/>
            <a:ext cx="5486400" cy="6858000"/>
          </a:xfrm>
        </p:spPr>
        <p:txBody>
          <a:bodyPr lIns="32657" rIns="32657"/>
          <a:lstStyle>
            <a:lvl1pPr marL="0" indent="0" algn="l">
              <a:buNone/>
              <a:defRPr sz="2500"/>
            </a:lvl1pPr>
            <a:lvl2pPr indent="0" algn="l">
              <a:buNone/>
              <a:defRPr sz="2100"/>
            </a:lvl2pPr>
            <a:lvl3pPr indent="0" algn="l">
              <a:buNone/>
              <a:defRPr sz="1800"/>
            </a:lvl3pPr>
            <a:lvl4pPr indent="0" algn="l">
              <a:buNone/>
              <a:defRPr sz="1600"/>
            </a:lvl4pPr>
            <a:lvl5pPr indent="0" algn="l"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50100" y="2514600"/>
            <a:ext cx="10223500" cy="6858000"/>
          </a:xfrm>
        </p:spPr>
        <p:txBody>
          <a:bodyPr tIns="0"/>
          <a:lstStyle>
            <a:lvl1pPr>
              <a:defRPr sz="5000"/>
            </a:lvl1pPr>
            <a:lvl2pPr>
              <a:defRPr sz="4600"/>
            </a:lvl2pPr>
            <a:lvl3pPr>
              <a:defRPr sz="4300"/>
            </a:lvl3pPr>
            <a:lvl4pPr>
              <a:defRPr sz="36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6331506" y="1662116"/>
            <a:ext cx="10515600" cy="6172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6008268" y="8039654"/>
            <a:ext cx="310896" cy="2331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65495"/>
            <a:ext cx="4425696" cy="2373932"/>
          </a:xfrm>
        </p:spPr>
        <p:txBody>
          <a:bodyPr vert="horz" lIns="81642" tIns="81642" rIns="81642" bIns="81642" anchor="b"/>
          <a:lstStyle>
            <a:lvl1pPr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4243178"/>
            <a:ext cx="4419600" cy="3268980"/>
          </a:xfrm>
        </p:spPr>
        <p:txBody>
          <a:bodyPr lIns="114299" rIns="81642" bIns="81642" anchor="t"/>
          <a:lstStyle>
            <a:lvl1pPr marL="0" indent="0" algn="l">
              <a:spcBef>
                <a:spcPts val="446"/>
              </a:spcBef>
              <a:buFontTx/>
              <a:buNone/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54400" y="9534526"/>
            <a:ext cx="12192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6971586" y="1799276"/>
            <a:ext cx="9235440" cy="58978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9050" y="8724900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8763000" y="9329738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9050" y="-10716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763000" y="-10716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  <a:prstGeom prst="rect">
            <a:avLst/>
          </a:prstGeom>
        </p:spPr>
        <p:txBody>
          <a:bodyPr vert="horz" lIns="0" tIns="81642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914400" y="2903220"/>
            <a:ext cx="16459200" cy="658368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334000" y="9534526"/>
            <a:ext cx="67056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5849600" y="9534526"/>
            <a:ext cx="15240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8034" y="303612"/>
            <a:ext cx="18361096" cy="97383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8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40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440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7555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7555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7555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18826" indent="-326569" algn="l" rtl="0" eaLnBrk="1" latinLnBrk="0" hangingPunct="1">
        <a:spcBef>
          <a:spcPct val="20000"/>
        </a:spcBef>
        <a:buClr>
          <a:schemeClr val="tx2"/>
        </a:buClr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679" indent="-3265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8828" y="285716"/>
            <a:ext cx="4746456" cy="3850535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15042" y="3500426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8564" y="3286112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86348" y="5929318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38476" y="1428724"/>
            <a:ext cx="9570751" cy="6848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27"/>
              </a:lnSpc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ЦИФРОВАЯ ТРАНСФОРМАЦИЯ И ВНЕДРЕНИЕ ИСКУССТВЕННОГО ИНТЕЛЛЕКТА </a:t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В СИСТЕМЕ ОБРАЗОВАНИЯ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ea typeface="Open Sans Bold"/>
              <a:cs typeface="Times New Roman" pitchFamily="18" charset="0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32427113"/>
              </p:ext>
            </p:extLst>
          </p:nvPr>
        </p:nvGraphicFramePr>
        <p:xfrm>
          <a:off x="2786018" y="1214410"/>
          <a:ext cx="12930278" cy="828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500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676001409"/>
              </p:ext>
            </p:extLst>
          </p:nvPr>
        </p:nvGraphicFramePr>
        <p:xfrm>
          <a:off x="1000068" y="1079500"/>
          <a:ext cx="1571636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583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5" y="2324380"/>
            <a:ext cx="10833878" cy="76739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8762" y="1214410"/>
            <a:ext cx="1526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сетью 21 школ (87,5%).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gamma.app/9yjw9rfxgyljd3u/generated-images/E1zxg1l92s8-XxbdRhCb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5303"/>
            <a:ext cx="5000596" cy="968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Metodist BF\Downloads\2026-03-02_18-31-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571468"/>
            <a:ext cx="13358842" cy="950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91172"/>
            <a:ext cx="14478000" cy="6762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5000" y="1115794"/>
            <a:ext cx="162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платформе «Testter.kz»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 договор с 2 марта 2026г. на сумму 3880000тг.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7621" y="1142972"/>
            <a:ext cx="11970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школ договор заключен с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 Solutions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28.01.26г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1082400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6" y="1071534"/>
            <a:ext cx="4708956" cy="277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Metodist BF\Downloads\2026-03-03_13-27-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2285980"/>
            <a:ext cx="10001320" cy="8001020"/>
          </a:xfrm>
          <a:prstGeom prst="rect">
            <a:avLst/>
          </a:prstGeom>
          <a:noFill/>
        </p:spPr>
      </p:pic>
      <p:pic>
        <p:nvPicPr>
          <p:cNvPr id="1027" name="Picture 3" descr="C:\Users\Metodist BF\Downloads\2026-03-03_13-26-4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30" y="4357682"/>
            <a:ext cx="725955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todist BF\Downloads\2026-03-03_13-39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5" y="1571600"/>
            <a:ext cx="8572559" cy="828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etodist BF\Downloads\2026-03-03_13-40-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76" y="1643038"/>
            <a:ext cx="8429684" cy="828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86612" y="1285848"/>
            <a:ext cx="10358510" cy="80838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активно внедрять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цифровизацию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педагогическую практику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целенаправленно обучать детей с раннего возраста технологиям искусственного интеллекта. Педагог должен не только хорошо знать свой предмет, но и уметь применять новые технологии в педагогической практике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Цифровая трансформация образования способна сократить образовательное неравенство и значительно повысить качество обучения.  Инновации открывают новые возможности для вовлечения в образовательный процесс детей с особыми потребностями и создания инклюзивной среды. 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9322" r="17420"/>
          <a:stretch>
            <a:fillRect/>
          </a:stretch>
        </p:blipFill>
        <p:spPr bwMode="auto">
          <a:xfrm>
            <a:off x="785754" y="1643038"/>
            <a:ext cx="6357982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7496" y="4071930"/>
            <a:ext cx="117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520 педагогов все 100% прошли курсы.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24 школах 30 учителей информатиков , из них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категория педагог, 16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педагог-модератор,3 педагог-эксперт (Ащигольская СШ, Дауитская СШ,Бестерекская СШ), 1 педагог-исследователь (Талшикская СШ).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3703340"/>
            <a:ext cx="3714776" cy="472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8" y="1643038"/>
            <a:ext cx="4909777" cy="1745862"/>
          </a:xfrm>
          <a:prstGeom prst="rect">
            <a:avLst/>
          </a:prstGeom>
        </p:spPr>
      </p:pic>
      <p:pic>
        <p:nvPicPr>
          <p:cNvPr id="1026" name="Picture 2" descr="C:\Users\Metodist BF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121441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10" y="857220"/>
            <a:ext cx="14573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Республиканский конкурс 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Мұғалім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AMANAT»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лучших педагогов, завершивших курс по искусственному интеллекту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06" y="2571733"/>
            <a:ext cx="16216426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1"/>
                </a:solidFill>
              </a:rPr>
              <a:t>Daryn</a:t>
            </a:r>
            <a:r>
              <a:rPr lang="en-US" sz="4400" b="1" dirty="0" smtClean="0">
                <a:solidFill>
                  <a:schemeClr val="accent1"/>
                </a:solidFill>
              </a:rPr>
              <a:t> AI </a:t>
            </a:r>
            <a:r>
              <a:rPr lang="ru-RU" sz="4400" b="1" dirty="0" smtClean="0">
                <a:solidFill>
                  <a:schemeClr val="accent1"/>
                </a:solidFill>
              </a:rPr>
              <a:t>конкурс   2 тур прошел </a:t>
            </a:r>
          </a:p>
          <a:p>
            <a:r>
              <a:rPr lang="ru-RU" sz="4400" dirty="0" smtClean="0">
                <a:solidFill>
                  <a:schemeClr val="accent1"/>
                </a:solidFill>
              </a:rPr>
              <a:t>📍 </a:t>
            </a:r>
            <a:r>
              <a:rPr lang="ru-RU" sz="4400" dirty="0" err="1" smtClean="0">
                <a:solidFill>
                  <a:schemeClr val="accent1"/>
                </a:solidFill>
              </a:rPr>
              <a:t>Асайбеков</a:t>
            </a: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r>
              <a:rPr lang="ru-RU" sz="4400" dirty="0" err="1" smtClean="0">
                <a:solidFill>
                  <a:schemeClr val="accent1"/>
                </a:solidFill>
              </a:rPr>
              <a:t>Ризабек</a:t>
            </a: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r>
              <a:rPr lang="ru-RU" sz="4400" dirty="0" err="1" smtClean="0">
                <a:solidFill>
                  <a:schemeClr val="accent1"/>
                </a:solidFill>
              </a:rPr>
              <a:t>Абзалович</a:t>
            </a: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r>
              <a:rPr lang="ru-RU" sz="4400" dirty="0" smtClean="0">
                <a:solidFill>
                  <a:schemeClr val="accent1"/>
                </a:solidFill>
              </a:rPr>
              <a:t>учитель </a:t>
            </a:r>
            <a:r>
              <a:rPr lang="ru-RU" sz="4400" dirty="0" err="1" smtClean="0">
                <a:solidFill>
                  <a:schemeClr val="accent1"/>
                </a:solidFill>
              </a:rPr>
              <a:t>дауитской</a:t>
            </a:r>
            <a:r>
              <a:rPr lang="ru-RU" sz="4400" dirty="0" smtClean="0">
                <a:solidFill>
                  <a:schemeClr val="accent1"/>
                </a:solidFill>
              </a:rPr>
              <a:t> СШ</a:t>
            </a:r>
          </a:p>
          <a:p>
            <a:endParaRPr lang="ru-RU" sz="4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Приглашается на Педагогический </a:t>
            </a:r>
            <a:r>
              <a:rPr lang="ru-RU" sz="4400" dirty="0" err="1" smtClean="0">
                <a:solidFill>
                  <a:schemeClr val="accent1"/>
                </a:solidFill>
              </a:rPr>
              <a:t>хакатон</a:t>
            </a:r>
            <a:r>
              <a:rPr lang="ru-RU" sz="4400" dirty="0" smtClean="0">
                <a:solidFill>
                  <a:schemeClr val="accent1"/>
                </a:solidFill>
              </a:rPr>
              <a:t>, который состоится в городе Астана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По итогам </a:t>
            </a:r>
            <a:r>
              <a:rPr lang="ru-RU" sz="4400" dirty="0" err="1" smtClean="0">
                <a:solidFill>
                  <a:schemeClr val="accent1"/>
                </a:solidFill>
              </a:rPr>
              <a:t>хакатона</a:t>
            </a:r>
            <a:r>
              <a:rPr lang="ru-RU" sz="4400" dirty="0" smtClean="0">
                <a:solidFill>
                  <a:schemeClr val="accent1"/>
                </a:solidFill>
              </a:rPr>
              <a:t> 20 лучших учителей получат путёвку в Южную Корею для участия в международной программе обмена опытом.</a:t>
            </a:r>
          </a:p>
          <a:p>
            <a:endParaRPr lang="ru-RU" sz="4000" dirty="0" smtClean="0">
              <a:solidFill>
                <a:schemeClr val="accent1"/>
              </a:solidFill>
            </a:endParaRPr>
          </a:p>
          <a:p>
            <a:endParaRPr lang="kk-KZ" sz="4000" dirty="0" smtClean="0">
              <a:solidFill>
                <a:schemeClr val="accent1"/>
              </a:solidFill>
            </a:endParaRPr>
          </a:p>
          <a:p>
            <a:endParaRPr lang="kk-KZ" sz="4000" dirty="0" smtClean="0">
              <a:solidFill>
                <a:schemeClr val="accent1"/>
              </a:solidFill>
            </a:endParaRPr>
          </a:p>
          <a:p>
            <a:endParaRPr lang="kk-KZ" sz="4000" dirty="0" smtClean="0">
              <a:solidFill>
                <a:schemeClr val="accent1"/>
              </a:solidFill>
            </a:endParaRPr>
          </a:p>
          <a:p>
            <a:endParaRPr lang="kk-KZ" sz="4000" dirty="0" smtClean="0">
              <a:solidFill>
                <a:schemeClr val="accent1"/>
              </a:solidFill>
            </a:endParaRPr>
          </a:p>
          <a:p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Metodist BF\Desktop\WhatsApp Image 2026-03-02 at 17.06.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382" y="2428856"/>
            <a:ext cx="7072362" cy="6215106"/>
          </a:xfrm>
          <a:prstGeom prst="rect">
            <a:avLst/>
          </a:prstGeom>
          <a:noFill/>
        </p:spPr>
      </p:pic>
      <p:pic>
        <p:nvPicPr>
          <p:cNvPr id="2050" name="Picture 2" descr="C:\Users\Metodist BF\Desktop\WhatsApp Image 2026-03-02 at 17.06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2800" y="2357418"/>
            <a:ext cx="7893562" cy="63579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857220"/>
            <a:ext cx="16016342" cy="1071570"/>
          </a:xfrm>
        </p:spPr>
        <p:txBody>
          <a:bodyPr>
            <a:normAutofit/>
          </a:bodyPr>
          <a:lstStyle/>
          <a:p>
            <a:pPr algn="ctr"/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Кабинет «Робототехники» из фонда «Қазақстан халқына»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032" y="0"/>
            <a:ext cx="119991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изучение основ робототехники для детей возможно в пяти школах района: Талшикская СШ, Дауитская СШ,Акжаркынская СШ, Бестерекская СШ, Кызылтуская СШ. Кружки посещают 93 учащихся 4-10 классов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w\Desktop\в акимат на коллегию\IMG_6878.PNG"/>
          <p:cNvPicPr>
            <a:picLocks noChangeAspect="1" noChangeArrowheads="1"/>
          </p:cNvPicPr>
          <p:nvPr/>
        </p:nvPicPr>
        <p:blipFill>
          <a:blip r:embed="rId2" cstate="print"/>
          <a:srcRect t="42216" b="20030"/>
          <a:stretch>
            <a:fillRect/>
          </a:stretch>
        </p:blipFill>
        <p:spPr bwMode="auto">
          <a:xfrm>
            <a:off x="1857324" y="1428724"/>
            <a:ext cx="6215106" cy="689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876" y="1056132"/>
            <a:ext cx="8239124" cy="7230640"/>
          </a:xfrm>
        </p:spPr>
        <p:txBody>
          <a:bodyPr>
            <a:normAutofit/>
          </a:bodyPr>
          <a:lstStyle/>
          <a:p>
            <a:pPr lvl="0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7–8 февраля 2026 года в Астане на республиканском чемпионате по робототехнике ученик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Талшықской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СШ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Шоқан Айдын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занял II мес</a:t>
            </a:r>
            <a: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b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14406750" y="2616370"/>
            <a:ext cx="3215637" cy="66368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960982" y="2616370"/>
            <a:ext cx="3215637" cy="66368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35985" y="2616370"/>
            <a:ext cx="3215637" cy="6636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143734" y="2336452"/>
            <a:ext cx="3215637" cy="30877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39287" y="5539084"/>
            <a:ext cx="3215637" cy="37141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08246" y="4310318"/>
            <a:ext cx="2882996" cy="2064996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63197" y="2316097"/>
            <a:ext cx="3263025" cy="69371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9570" y="5097116"/>
            <a:ext cx="2957597" cy="1278198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29613" y="5623961"/>
            <a:ext cx="1931438" cy="3701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B1A188-DB72-EE39-5D8B-7D2034274B5A}"/>
              </a:ext>
            </a:extLst>
          </p:cNvPr>
          <p:cNvSpPr txBox="1"/>
          <p:nvPr/>
        </p:nvSpPr>
        <p:spPr>
          <a:xfrm>
            <a:off x="609086" y="482267"/>
            <a:ext cx="9177856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x-none" sz="3600" b="1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проекта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ChatGPT Edu</a:t>
            </a:r>
            <a:endParaRPr lang="x-non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3196" y="1326381"/>
            <a:ext cx="6696174" cy="8892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81494" y="1326381"/>
            <a:ext cx="3029573" cy="8892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87887" y="1326381"/>
            <a:ext cx="6634500" cy="8892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FBD7EF-7661-87FE-0069-F59721051EC5}"/>
              </a:ext>
            </a:extLst>
          </p:cNvPr>
          <p:cNvSpPr txBox="1"/>
          <p:nvPr/>
        </p:nvSpPr>
        <p:spPr>
          <a:xfrm>
            <a:off x="843779" y="1490892"/>
            <a:ext cx="6128258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/январь-июнь, 2026/</a:t>
            </a:r>
            <a:endParaRPr lang="x-non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A9A937-826E-B25D-D256-DEACF619EBFC}"/>
              </a:ext>
            </a:extLst>
          </p:cNvPr>
          <p:cNvSpPr txBox="1"/>
          <p:nvPr/>
        </p:nvSpPr>
        <p:spPr>
          <a:xfrm>
            <a:off x="7659714" y="1490893"/>
            <a:ext cx="2951352" cy="4616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ru-RU" sz="2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Трансфер</a:t>
            </a:r>
            <a:endParaRPr lang="x-none" sz="2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01A2D1-BD63-B4B3-A90E-63C0A353AF8D}"/>
              </a:ext>
            </a:extLst>
          </p:cNvPr>
          <p:cNvSpPr txBox="1"/>
          <p:nvPr/>
        </p:nvSpPr>
        <p:spPr>
          <a:xfrm>
            <a:off x="11119277" y="1490892"/>
            <a:ext cx="626984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Оценивание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/май-июнь, 2026/</a:t>
            </a:r>
            <a:endParaRPr lang="x-non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014" y="5186263"/>
            <a:ext cx="3131636" cy="87716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Регистра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ия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Freedom/BMG</a:t>
            </a:r>
            <a:endParaRPr lang="x-non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41802" y="2904155"/>
            <a:ext cx="2957597" cy="1103745"/>
          </a:xfrm>
          <a:prstGeom prst="roundRect">
            <a:avLst>
              <a:gd name="adj" fmla="val 1098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A1AB297-CE23-3CB4-8EF9-4879F791002E}"/>
              </a:ext>
            </a:extLst>
          </p:cNvPr>
          <p:cNvSpPr/>
          <p:nvPr/>
        </p:nvSpPr>
        <p:spPr>
          <a:xfrm>
            <a:off x="7633685" y="2949500"/>
            <a:ext cx="2912672" cy="1144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Импорт учителей прошедших курс ИИ на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MOOC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Orleu</a:t>
            </a:r>
            <a:endParaRPr lang="x-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A1AB297-CE23-3CB4-8EF9-4879F791002E}"/>
              </a:ext>
            </a:extLst>
          </p:cNvPr>
          <p:cNvSpPr/>
          <p:nvPr/>
        </p:nvSpPr>
        <p:spPr>
          <a:xfrm>
            <a:off x="7622465" y="4736963"/>
            <a:ext cx="2912672" cy="1144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программ</a:t>
            </a:r>
            <a:endParaRPr 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63418" y="2917091"/>
            <a:ext cx="2802422" cy="2014061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30621" y="4316006"/>
            <a:ext cx="2099387" cy="3701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highlight>
                <a:srgbClr val="008000"/>
              </a:highligh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5101" y="3129854"/>
            <a:ext cx="3131636" cy="161582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Прохождение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обучение на платформе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BMG</a:t>
            </a:r>
            <a:endParaRPr lang="x-non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76793" y="5720264"/>
            <a:ext cx="2889047" cy="888762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05146" y="6776291"/>
            <a:ext cx="2860694" cy="2184329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84876" y="6785027"/>
            <a:ext cx="2906366" cy="2175593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90CC639-5098-B923-3233-4ABAC1BAF346}"/>
              </a:ext>
            </a:extLst>
          </p:cNvPr>
          <p:cNvSpPr/>
          <p:nvPr/>
        </p:nvSpPr>
        <p:spPr>
          <a:xfrm>
            <a:off x="4425862" y="5697110"/>
            <a:ext cx="2749100" cy="92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лицензий</a:t>
            </a:r>
            <a:endParaRPr lang="x-non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018EF0F5-8DEA-3D85-A835-B2862B1C0850}"/>
              </a:ext>
            </a:extLst>
          </p:cNvPr>
          <p:cNvSpPr/>
          <p:nvPr/>
        </p:nvSpPr>
        <p:spPr>
          <a:xfrm>
            <a:off x="4321718" y="6787580"/>
            <a:ext cx="2962440" cy="215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Индикаторы использования*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495" indent="-140495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Кол-во запросов</a:t>
            </a:r>
            <a:endParaRPr lang="x-none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EDF569E5-4A7B-CE55-EFB0-8A63CA537524}"/>
              </a:ext>
            </a:extLst>
          </p:cNvPr>
          <p:cNvSpPr/>
          <p:nvPr/>
        </p:nvSpPr>
        <p:spPr>
          <a:xfrm>
            <a:off x="7797257" y="7038881"/>
            <a:ext cx="2749100" cy="1554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достаточных показателей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прохождения оценивания</a:t>
            </a:r>
            <a:endParaRPr 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033120" y="2910776"/>
            <a:ext cx="2962440" cy="1461218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1033120" y="4464217"/>
            <a:ext cx="2962440" cy="4688678"/>
          </a:xfrm>
          <a:prstGeom prst="roundRect">
            <a:avLst>
              <a:gd name="adj" fmla="val 4036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AAB5F9D-BCFF-606C-7739-73EF1C4F79A2}"/>
              </a:ext>
            </a:extLst>
          </p:cNvPr>
          <p:cNvSpPr/>
          <p:nvPr/>
        </p:nvSpPr>
        <p:spPr>
          <a:xfrm>
            <a:off x="11089225" y="4666400"/>
            <a:ext cx="2850230" cy="409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Навыки:</a:t>
            </a:r>
          </a:p>
          <a:p>
            <a:pPr marL="428625" indent="-428625">
              <a:buFontTx/>
              <a:buChar char="-"/>
            </a:pPr>
            <a:r>
              <a:rPr lang="ru-RU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Промт-инжениринг</a:t>
            </a: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кейсовые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задания, анализ педагогических сценариев</a:t>
            </a:r>
          </a:p>
          <a:p>
            <a:pPr marL="428625" indent="-428625">
              <a:buFontTx/>
              <a:buChar char="-"/>
            </a:pP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ИИ-агента: </a:t>
            </a:r>
            <a:r>
              <a:rPr lang="ru-RU" sz="2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практические </a:t>
            </a:r>
            <a:r>
              <a:rPr lang="ru-RU" sz="21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поекты</a:t>
            </a:r>
            <a:endParaRPr lang="ru-RU" sz="21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buFontTx/>
              <a:buChar char="-"/>
            </a:pPr>
            <a:r>
              <a:rPr lang="ru-RU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этики и ограничения ИИ</a:t>
            </a:r>
            <a:endParaRPr lang="x-none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4510298" y="2902004"/>
            <a:ext cx="2962440" cy="1469990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4510298" y="4567611"/>
            <a:ext cx="2962440" cy="1337151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4510298" y="6244242"/>
            <a:ext cx="2962440" cy="2908653"/>
          </a:xfrm>
          <a:prstGeom prst="roundRect">
            <a:avLst>
              <a:gd name="adj" fmla="val 7598"/>
            </a:avLst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5E875C0A-4524-4326-49C0-46CC1E6F9D6D}"/>
              </a:ext>
            </a:extLst>
          </p:cNvPr>
          <p:cNvSpPr/>
          <p:nvPr/>
        </p:nvSpPr>
        <p:spPr>
          <a:xfrm>
            <a:off x="14723639" y="3037219"/>
            <a:ext cx="2749100" cy="115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цифрового свидетельства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5E4E5917-498E-2E45-C3AD-354CF96437DC}"/>
              </a:ext>
            </a:extLst>
          </p:cNvPr>
          <p:cNvSpPr/>
          <p:nvPr/>
        </p:nvSpPr>
        <p:spPr>
          <a:xfrm>
            <a:off x="14640019" y="4827078"/>
            <a:ext cx="2749100" cy="761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QR-верификация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1EED3DAC-F8FA-F852-101C-B5FCB89415B9}"/>
              </a:ext>
            </a:extLst>
          </p:cNvPr>
          <p:cNvSpPr/>
          <p:nvPr/>
        </p:nvSpPr>
        <p:spPr>
          <a:xfrm>
            <a:off x="14616968" y="6808554"/>
            <a:ext cx="2749100" cy="1340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Фиксирование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цифровом профиле педагога «</a:t>
            </a:r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Ұстаз»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Равнобедренный треугольник 84"/>
          <p:cNvSpPr/>
          <p:nvPr/>
        </p:nvSpPr>
        <p:spPr>
          <a:xfrm flipV="1">
            <a:off x="9014693" y="2336241"/>
            <a:ext cx="301451" cy="1657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 flipV="1">
            <a:off x="12475148" y="2336241"/>
            <a:ext cx="301451" cy="1657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 flipV="1">
            <a:off x="16039807" y="2336241"/>
            <a:ext cx="301451" cy="1657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33">
            <a:extLst>
              <a:ext uri="{FF2B5EF4-FFF2-40B4-BE49-F238E27FC236}">
                <a16:creationId xmlns="" xmlns:a16="http://schemas.microsoft.com/office/drawing/2014/main" id="{F58BA504-ACBE-4F7B-B194-09DFD5D3E396}"/>
              </a:ext>
            </a:extLst>
          </p:cNvPr>
          <p:cNvSpPr/>
          <p:nvPr/>
        </p:nvSpPr>
        <p:spPr>
          <a:xfrm>
            <a:off x="11425454" y="3795678"/>
            <a:ext cx="2099387" cy="3701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>
              <a:highlight>
                <a:srgbClr val="008000"/>
              </a:highlight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AF84BA9D-D846-0AFC-5313-52100BD24122}"/>
              </a:ext>
            </a:extLst>
          </p:cNvPr>
          <p:cNvSpPr/>
          <p:nvPr/>
        </p:nvSpPr>
        <p:spPr>
          <a:xfrm>
            <a:off x="11119277" y="3000439"/>
            <a:ext cx="2749100" cy="115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Тестирование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платформа </a:t>
            </a:r>
          </a:p>
          <a:p>
            <a:pPr algn="ctr"/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Synaq</a:t>
            </a:r>
            <a:endParaRPr lang="x-non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04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30" y="2714608"/>
            <a:ext cx="4929222" cy="600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24 школ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357918" y="5143500"/>
            <a:ext cx="1000132" cy="1413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64" y="2214542"/>
            <a:ext cx="3571900" cy="678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5400" b="1" dirty="0" smtClean="0"/>
              <a:t> точек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1072826" y="1428724"/>
            <a:ext cx="1357322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144264" y="2571732"/>
            <a:ext cx="1357322" cy="1285884"/>
          </a:xfrm>
          <a:prstGeom prst="rightArrow">
            <a:avLst>
              <a:gd name="adj1" fmla="val 50000"/>
              <a:gd name="adj2" fmla="val 56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287140" y="4143368"/>
            <a:ext cx="128588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1358578" y="5786442"/>
            <a:ext cx="1285884" cy="1214446"/>
          </a:xfrm>
          <a:prstGeom prst="rightArrow">
            <a:avLst>
              <a:gd name="adj1" fmla="val 50000"/>
              <a:gd name="adj2" fmla="val 4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5900" y="2928922"/>
            <a:ext cx="47863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Fiber-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Телеком»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87338" y="4286244"/>
            <a:ext cx="47149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Транстелеком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787338" y="5857880"/>
            <a:ext cx="47149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Starlink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776" y="7215202"/>
            <a:ext cx="47149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ТОО</a:t>
            </a:r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«Кар-Тел»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44462" y="1214410"/>
            <a:ext cx="493874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Казахтелеком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1287140" y="7358078"/>
            <a:ext cx="1357322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381</Words>
  <Application>Microsoft Office PowerPoint</Application>
  <PresentationFormat>Произвольный</PresentationFormat>
  <Paragraphs>66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Open Sans Bold</vt:lpstr>
      <vt:lpstr>Constantia</vt:lpstr>
      <vt:lpstr>Wingdings 2</vt:lpstr>
      <vt:lpstr>Calibri</vt:lpstr>
      <vt:lpstr>Wingdings</vt:lpstr>
      <vt:lpstr>Поток</vt:lpstr>
      <vt:lpstr>Слайд 1</vt:lpstr>
      <vt:lpstr>Слайд 2</vt:lpstr>
      <vt:lpstr>Слайд 3</vt:lpstr>
      <vt:lpstr>Слайд 4</vt:lpstr>
      <vt:lpstr>Кабинет «Робототехники» из фонда «Қазақстан халқына»</vt:lpstr>
      <vt:lpstr>Слайд 6</vt:lpstr>
      <vt:lpstr>7–8 февраля 2026 года в Астане на республиканском чемпионате по робототехнике ученик Талшықской СШ Шоқан Айдын занял II место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в школах на</dc:title>
  <dc:creator>Home</dc:creator>
  <cp:lastModifiedBy>Пользователь Windows</cp:lastModifiedBy>
  <cp:revision>34</cp:revision>
  <dcterms:created xsi:type="dcterms:W3CDTF">2006-08-16T00:00:00Z</dcterms:created>
  <dcterms:modified xsi:type="dcterms:W3CDTF">2026-03-03T09:15:00Z</dcterms:modified>
  <dc:identifier>DAG4BBknklA</dc:identifier>
</cp:coreProperties>
</file>