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6" r:id="rId1"/>
  </p:sldMasterIdLst>
  <p:notesMasterIdLst>
    <p:notesMasterId r:id="rId15"/>
  </p:notesMasterIdLst>
  <p:handoutMasterIdLst>
    <p:handoutMasterId r:id="rId16"/>
  </p:handoutMasterIdLst>
  <p:sldIdLst>
    <p:sldId id="257" r:id="rId2"/>
    <p:sldId id="300" r:id="rId3"/>
    <p:sldId id="305" r:id="rId4"/>
    <p:sldId id="306" r:id="rId5"/>
    <p:sldId id="307" r:id="rId6"/>
    <p:sldId id="290" r:id="rId7"/>
    <p:sldId id="294" r:id="rId8"/>
    <p:sldId id="296" r:id="rId9"/>
    <p:sldId id="299" r:id="rId10"/>
    <p:sldId id="308" r:id="rId11"/>
    <p:sldId id="309" r:id="rId12"/>
    <p:sldId id="303" r:id="rId13"/>
    <p:sldId id="310" r:id="rId14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180"/>
    <a:srgbClr val="38647D"/>
    <a:srgbClr val="655C6E"/>
    <a:srgbClr val="274470"/>
    <a:srgbClr val="EBBF32"/>
    <a:srgbClr val="D7B563"/>
    <a:srgbClr val="1B2F5F"/>
    <a:srgbClr val="354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1839" autoAdjust="0"/>
  </p:normalViewPr>
  <p:slideViewPr>
    <p:cSldViewPr snapToGrid="0">
      <p:cViewPr varScale="1">
        <p:scale>
          <a:sx n="102" d="100"/>
          <a:sy n="102" d="100"/>
        </p:scale>
        <p:origin x="936" y="7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009" cy="340315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341" y="0"/>
            <a:ext cx="4301009" cy="340315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7D990564-7AC0-4162-A1A4-3755C0E13A7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284"/>
            <a:ext cx="4301009" cy="340315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341" y="6456284"/>
            <a:ext cx="4301009" cy="340315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C3B7A0A1-6100-4F6B-96B0-33774F36A9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621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4" cy="341064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4" cy="341064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6BA4C797-E209-47CD-A7CF-A65FD2A82264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2588" y="849313"/>
            <a:ext cx="408146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71382"/>
            <a:ext cx="7941309" cy="2676584"/>
          </a:xfrm>
          <a:prstGeom prst="rect">
            <a:avLst/>
          </a:prstGeom>
        </p:spPr>
        <p:txBody>
          <a:bodyPr vert="horz" lIns="95563" tIns="47781" rIns="95563" bIns="477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4" cy="341064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4" cy="341064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65717D65-8B24-4123-9236-4922908AC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7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8C13A-C138-4EEE-A022-BF3541C87E22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24BB-0C60-4955-B94D-A65FFDACAFBE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6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C130-81A6-4C52-AF3D-5AB1014E02FC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9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778-1994-4805-9CC0-E5B9C4D1DE07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6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6B0A-0203-4610-95DA-8C327F71CCC7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9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D7B7-1F7D-45AE-B6EF-E7CF2806490F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1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766F-3F71-4B68-8AFB-4F7044C97C71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9AFF-F07E-40EF-B963-170A5A4BB1B4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4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F7F3-0D34-4409-8176-7CADE77B9A0C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2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29AD-D133-47ED-AC9D-DF90A72DAF0A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0CC07-BF1A-483D-838C-029C0F510CDE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D8232-FBE0-46F1-9D9B-DF2C395BDB49}" type="datetime1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F274-7C4F-4375-AD14-49ED38D50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5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5.png"/><Relationship Id="rId7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png"/><Relationship Id="rId2" Type="http://schemas.openxmlformats.org/officeDocument/2006/relationships/image" Target="../media/image86.jp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microsoft.com/office/2007/relationships/hdphoto" Target="../media/hdphoto1.wdp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19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35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2.png"/><Relationship Id="rId16" Type="http://schemas.openxmlformats.org/officeDocument/2006/relationships/image" Target="../media/image54.jpe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microsoft.com/office/2007/relationships/hdphoto" Target="../media/hdphoto1.wdp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35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microsoft.com/office/2007/relationships/hdphoto" Target="../media/hdphoto1.wdp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" y="75414"/>
            <a:ext cx="122062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38" y="3623021"/>
            <a:ext cx="5766686" cy="24604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6948" y="1849985"/>
            <a:ext cx="9995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SemiBold SemiConden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 мероприятиях по организации летнего оздоровительного отдыха и занятости несовершеннолетних»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SemiBold SemiConden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Акжарскому району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58" y="4342456"/>
            <a:ext cx="1119582" cy="7447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26" y="4525228"/>
            <a:ext cx="975823" cy="10643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65" y="4402380"/>
            <a:ext cx="462301" cy="7204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7563" y="4952053"/>
            <a:ext cx="555457" cy="8656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00" y="3907776"/>
            <a:ext cx="566628" cy="633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30" y="3783851"/>
            <a:ext cx="752005" cy="5805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00" y="4526496"/>
            <a:ext cx="498156" cy="636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C241E-08EF-DADB-C07D-713F1CCF428B}"/>
              </a:ext>
            </a:extLst>
          </p:cNvPr>
          <p:cNvSpPr txBox="1"/>
          <p:nvPr/>
        </p:nvSpPr>
        <p:spPr>
          <a:xfrm>
            <a:off x="1102937" y="130929"/>
            <a:ext cx="9521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КГУ  «Отдел образования Акжарского района» </a:t>
            </a:r>
            <a:endParaRPr lang="ru-K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AA4CB9-F036-80BE-1F5C-876031A088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419" y="0"/>
            <a:ext cx="1153057" cy="105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80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05" y="-12695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" name="Группа 5"/>
          <p:cNvGrpSpPr/>
          <p:nvPr/>
        </p:nvGrpSpPr>
        <p:grpSpPr>
          <a:xfrm>
            <a:off x="62552" y="-67718"/>
            <a:ext cx="2568505" cy="861774"/>
            <a:chOff x="-14285" y="4411"/>
            <a:chExt cx="1760108" cy="86177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17059" y="4411"/>
              <a:ext cx="11287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0" y="55393"/>
            <a:ext cx="11602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dirty="0" err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ADCB0-D575-8093-4FF5-3AC37CACBF79}"/>
              </a:ext>
            </a:extLst>
          </p:cNvPr>
          <p:cNvSpPr txBox="1"/>
          <p:nvPr/>
        </p:nvSpPr>
        <p:spPr>
          <a:xfrm>
            <a:off x="62551" y="1078640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ПРОЕКТ «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Менің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алғашқы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тәжірибем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»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Мастер класс «Волшебные кексы»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 базе  КГУ  «Ленинградский  сельскохозяйственный колледж»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ПЕРИОД 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ПРОВЕДЕНИЯ:с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03 июня по 30 июня 2026 года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Формирование у учащихся практических трудовых навыков, основ финансовой грамотности и профессиональной ориентации через участие в мастер-классе по приготовлению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кексов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на базе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Ленинградского сельскохозяйственного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колледжа.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   ОПИСАНИЕ ПРОЕКТА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В рамках проекта «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Менің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алғашқы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тәжірибем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»  учащиеся принимают участие в практическом мастер-классе по приготовлению кексов на базе КГУ «Ленинградский сельскохозяйственный колледж» В ходе работы участники освоят  базовые кулинарные навыки, познакомятся с организацией рабочего процесса, правилами техники безопасности и элементами расчёта себестоимости продукции. Кейс демонстрирует развитие у школьников уважения к труду, интереса к рабочим профессиям и понимания ценности заработка через практическую деятельность.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968514-E809-1291-F87D-BA5CDCA651DB}"/>
              </a:ext>
            </a:extLst>
          </p:cNvPr>
          <p:cNvSpPr txBox="1"/>
          <p:nvPr/>
        </p:nvSpPr>
        <p:spPr>
          <a:xfrm>
            <a:off x="1125602" y="136525"/>
            <a:ext cx="8584005" cy="59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АКЖАРСКИЙ РАЙОН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КГУ «Ленинградский сельскохозяйственный колледж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169CFA-B334-8EBF-B843-1BFB76F62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64" y="4102435"/>
            <a:ext cx="2390002" cy="1953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39DFB1C-B227-710C-7BFC-83E9D361D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848" y="4124382"/>
            <a:ext cx="2563726" cy="1986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AF45A9-6DAA-1E12-E96F-18778239A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564" y="4069581"/>
            <a:ext cx="2700823" cy="19866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416503-96F3-7AE1-1C81-DD34BEF32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2548" y="4041747"/>
            <a:ext cx="2885112" cy="20145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F18D45-F667-E227-CEA4-415C8886A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28" y="-12695"/>
            <a:ext cx="1079273" cy="9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9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05" y="-12695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" name="Группа 5"/>
          <p:cNvGrpSpPr/>
          <p:nvPr/>
        </p:nvGrpSpPr>
        <p:grpSpPr>
          <a:xfrm>
            <a:off x="62552" y="-67718"/>
            <a:ext cx="2568505" cy="861774"/>
            <a:chOff x="-14285" y="4411"/>
            <a:chExt cx="1760108" cy="86177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17059" y="4411"/>
              <a:ext cx="11287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0" y="55393"/>
            <a:ext cx="11602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dirty="0" err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ADCB0-D575-8093-4FF5-3AC37CACBF79}"/>
              </a:ext>
            </a:extLst>
          </p:cNvPr>
          <p:cNvSpPr txBox="1"/>
          <p:nvPr/>
        </p:nvSpPr>
        <p:spPr>
          <a:xfrm>
            <a:off x="62551" y="1078640"/>
            <a:ext cx="10515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ПРОЕКТ  «SMARTTDU»M SMARTEDU ARTEDU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на базе  КГУ  «Ленинградский  сельскохозяйственный колледж»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ПЕРИОД 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ПРОВЕДЕНИЯ:с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03 июля  по   15  июля 2026 года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Создание в период летних каникул оптимальных условий, обеспечивающих социальное становление и развитие личности, ориентированной на получение навыков по IT компетенциям через организацию познавательной, проектной, творческой деятельности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Программа ориентирована на стандарты чемпионата профессионального мастерства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WorldSkills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Участники познакомятся с направлениями: компьютерная графика,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web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-дизайн, , кибербезопасность, интернет вещей и робототехника.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 ходе занятий ребята освоят  настройки IT-систем, разработки сайтов и программирования роботов.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По итогам обучения участники подготовят проекты, защитят их и получат сертификаты.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968514-E809-1291-F87D-BA5CDCA651DB}"/>
              </a:ext>
            </a:extLst>
          </p:cNvPr>
          <p:cNvSpPr txBox="1"/>
          <p:nvPr/>
        </p:nvSpPr>
        <p:spPr>
          <a:xfrm>
            <a:off x="1125602" y="136525"/>
            <a:ext cx="8584005" cy="59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АКЖАРСКИЙ РАЙОН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КГУ «Ленинградский сельскохозяйственный колледж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AA27AF-6CDF-2A74-736D-BD45B8D26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05" y="4256325"/>
            <a:ext cx="2336151" cy="2010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FB1F5E-F810-16CA-C584-8E3CE18F6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943" y="4277975"/>
            <a:ext cx="2623579" cy="1967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A907B0-B79D-1604-40E9-2B0DEF016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408" y="4277266"/>
            <a:ext cx="2172069" cy="1967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0E3C90-0433-9559-928E-1AF3A8201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3829" y="4256324"/>
            <a:ext cx="3200677" cy="1987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3EB5C9-C065-ABAC-3F0E-C3C51DEB5B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395" y="-89117"/>
            <a:ext cx="115834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2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882" y="55393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" name="Группа 5"/>
          <p:cNvGrpSpPr/>
          <p:nvPr/>
        </p:nvGrpSpPr>
        <p:grpSpPr>
          <a:xfrm>
            <a:off x="62552" y="-67718"/>
            <a:ext cx="2568505" cy="861774"/>
            <a:chOff x="-14285" y="4411"/>
            <a:chExt cx="1760108" cy="86177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17059" y="4411"/>
              <a:ext cx="11287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0" y="55393"/>
            <a:ext cx="11602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Спонсоркие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путевки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лагерь  охват- 17 детей</a:t>
            </a:r>
          </a:p>
          <a:p>
            <a:pPr algn="ctr"/>
            <a:r>
              <a:rPr lang="kk-KZ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 r="3592" b="9527"/>
          <a:stretch/>
        </p:blipFill>
        <p:spPr>
          <a:xfrm>
            <a:off x="226296" y="3185352"/>
            <a:ext cx="2294359" cy="1790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5" y="1190167"/>
            <a:ext cx="2320973" cy="1785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 descr="C:\Users\User\AppData\Local\Temp\Rar$DI11.766\IMG-20250815-WA027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78" y="1228165"/>
            <a:ext cx="2219325" cy="177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 descr="C:\Users\User\AppData\Local\Temp\Rar$DI15.985\IMG-20250815-WA027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18" y="1263725"/>
            <a:ext cx="2456526" cy="1699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 descr="C:\Users\User\AppData\Local\Temp\Rar$DI53.953\IMG-20250815-WA028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718" y="1228181"/>
            <a:ext cx="2211102" cy="16928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 descr="C:\Users\User\AppData\Local\Temp\Rar$DI49.547\IMG-20250815-WA028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25" y="3183588"/>
            <a:ext cx="1838325" cy="1837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 descr="C:\Users\User\AppData\Local\Temp\Rar$DI60.860\Screenshot_20250815-003336_Instagram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155" y="3289511"/>
            <a:ext cx="1653508" cy="1724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Рисунок 24" descr="C:\Users\User\AppData\Local\Temp\Rar$DI40.094\IMG-20250815-WA0281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62" y="3183588"/>
            <a:ext cx="2163679" cy="1829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Рисунок 25" descr="C:\Users\User\AppData\Local\Temp\Rar$DI32.610\IMG-20250815-WA0280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51" y="3289511"/>
            <a:ext cx="2009775" cy="1852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Рисунок 26" descr="C:\Users\User\AppData\Local\Temp\Rar$DI56.703\Screenshot_20250815-003310_Instagram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4" y="5200872"/>
            <a:ext cx="2029000" cy="1400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Рисунок 27" descr="C:\Users\User\AppData\Local\Temp\Rar$DI44.016\IMG-20250815-WA0282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27" y="5200872"/>
            <a:ext cx="2227030" cy="1342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>
            <a:off x="5944604" y="5276141"/>
            <a:ext cx="2664857" cy="1420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Рисунок 28" descr="C:\Users\User\AppData\Local\Temp\Rar$DI04.188\IMG-20250814-WA0034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6" r="3738" b="12603"/>
          <a:stretch/>
        </p:blipFill>
        <p:spPr bwMode="auto">
          <a:xfrm>
            <a:off x="8937010" y="5325540"/>
            <a:ext cx="2415652" cy="1428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CD586A-DB60-130B-40F1-E858E58993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704" y="-38986"/>
            <a:ext cx="115834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40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30" y="43446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" name="Группа 5"/>
          <p:cNvGrpSpPr/>
          <p:nvPr/>
        </p:nvGrpSpPr>
        <p:grpSpPr>
          <a:xfrm>
            <a:off x="62552" y="-67718"/>
            <a:ext cx="2568505" cy="861774"/>
            <a:chOff x="-14285" y="4411"/>
            <a:chExt cx="1760108" cy="86177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17059" y="4411"/>
              <a:ext cx="11287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0" y="55393"/>
            <a:ext cx="11602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kk-KZ" dirty="0">
                <a:solidFill>
                  <a:schemeClr val="bg1"/>
                </a:solidFill>
              </a:rPr>
              <a:t>    </a:t>
            </a:r>
          </a:p>
          <a:p>
            <a:pPr algn="ctr"/>
            <a:r>
              <a:rPr lang="kk-KZ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EDA05-57F5-6B05-85BB-21891E0BAADF}"/>
              </a:ext>
            </a:extLst>
          </p:cNvPr>
          <p:cNvSpPr txBox="1"/>
          <p:nvPr/>
        </p:nvSpPr>
        <p:spPr>
          <a:xfrm>
            <a:off x="292231" y="1067511"/>
            <a:ext cx="10944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республиканской экологической акции «Таза Казахстан» во всех образовательных организациях систематически проводятся и будут проводиться в летний период  работы по формированию экологической культуры у учащихся, развитию у них ответственного отношения к окружающей среде и превращению чистоты в ежедневную привычку. В течение учебного года были организованы челлендж «Зелёная неделя», акция «Час Земли», «Чистый четверг», Всемирный субботник, экологические акции «Превратим отходы в доход».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предстоящий период планируется продолжение и совершенствование экологических работ. В частности, в рамках акции «Зеленая зона» проводить работы по озеленению, организовать круглый стол на тему «Будущее нашей планеты — в наших руках», а также продолжить работу волонтерского отряда «Примерное поколение». Кроме того, планируется реализовать проекты «Зеленая школа — светлое будущее», «Аллея выпускников», «Чистый источник — чистая природа», расширить работы по озеленению, внедрить систему раздельного сбора мусора, усилить мероприятия по экологическому образованию и повысить взаимодействие с обществом.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DE416E-4488-2399-FC8F-96AB2B089063}"/>
              </a:ext>
            </a:extLst>
          </p:cNvPr>
          <p:cNvSpPr txBox="1"/>
          <p:nvPr/>
        </p:nvSpPr>
        <p:spPr>
          <a:xfrm>
            <a:off x="1084082" y="230188"/>
            <a:ext cx="936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solidFill>
                  <a:schemeClr val="bg1"/>
                </a:solidFill>
              </a:rPr>
              <a:t>                         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акция 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Таза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D33442-03D2-1C67-75E7-2A4004EB3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822" y="4230500"/>
            <a:ext cx="2645032" cy="2262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D5EE5F-1B3A-1EE9-B65E-8849FAA3C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187" y="4253238"/>
            <a:ext cx="2276267" cy="2163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EF4F95-4796-1045-6FDC-85F845228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4528" y="4253237"/>
            <a:ext cx="2859272" cy="2163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244C13-BE1A-E2AF-61E5-C2180F9A07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665" y="4288200"/>
            <a:ext cx="2665549" cy="2204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D99F29D-27E4-E099-19CE-2672C6F652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05" y="-66849"/>
            <a:ext cx="115834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9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F4218F29-669C-4B61-1FE9-B4C55A59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23C16B3-7F63-F4EC-3C54-225F2723D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5" name="Прямоугольник 14"/>
          <p:cNvSpPr/>
          <p:nvPr/>
        </p:nvSpPr>
        <p:spPr>
          <a:xfrm>
            <a:off x="433633" y="240548"/>
            <a:ext cx="10689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путевок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загородный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лагерь в 2026 </a:t>
            </a:r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6EA48-F36D-58B8-6580-02AD859CD4A9}"/>
              </a:ext>
            </a:extLst>
          </p:cNvPr>
          <p:cNvSpPr txBox="1"/>
          <p:nvPr/>
        </p:nvSpPr>
        <p:spPr>
          <a:xfrm>
            <a:off x="683443" y="1206631"/>
            <a:ext cx="10515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всеми видами летнего отдыха и оздоровления планируется  охватить</a:t>
            </a:r>
          </a:p>
          <a:p>
            <a:pPr lvl="1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 1 по 10 классы –  с охватом 1834 детей 100%</a:t>
            </a:r>
          </a:p>
          <a:p>
            <a:pPr lvl="1"/>
            <a:endParaRPr lang="ru-KZ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75C20-8EF4-6898-D50A-F296206D71E0}"/>
              </a:ext>
            </a:extLst>
          </p:cNvPr>
          <p:cNvSpPr txBox="1"/>
          <p:nvPr/>
        </p:nvSpPr>
        <p:spPr>
          <a:xfrm>
            <a:off x="844550" y="2191517"/>
            <a:ext cx="10279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 путевок из фонда всеобуча выделено- 4 млн.576 тыс. тенге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путевка на 1-ребенка составляет 35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тыс.тенге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130-детей в загородный лагерь « Аю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Шал-акынского района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3AE5F04-026C-5310-320D-EE38FC1D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32" t="11807" r="11751" b="16705"/>
          <a:stretch/>
        </p:blipFill>
        <p:spPr>
          <a:xfrm>
            <a:off x="683443" y="4215041"/>
            <a:ext cx="3228681" cy="1866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B908540-6C80-88A3-AF75-232C617CFF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02" t="15715" r="8724" b="16050"/>
          <a:stretch/>
        </p:blipFill>
        <p:spPr>
          <a:xfrm>
            <a:off x="4289111" y="4348100"/>
            <a:ext cx="3548099" cy="1709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D5D7E7E-AAF7-C7AB-13FF-D8A3E68AAE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05" t="16600" r="11586" b="18298"/>
          <a:stretch/>
        </p:blipFill>
        <p:spPr>
          <a:xfrm>
            <a:off x="8336652" y="4346148"/>
            <a:ext cx="3023498" cy="1709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FE2C65F-1F2B-82F9-236F-4D71945B8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39" y="-63509"/>
            <a:ext cx="1158340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F4218F29-669C-4B61-1FE9-B4C55A59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23C16B3-7F63-F4EC-3C54-225F2723D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5" name="Прямоугольник 14"/>
          <p:cNvSpPr/>
          <p:nvPr/>
        </p:nvSpPr>
        <p:spPr>
          <a:xfrm>
            <a:off x="1065229" y="240548"/>
            <a:ext cx="8898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Пришкольный</a:t>
            </a:r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лагерь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6EA48-F36D-58B8-6580-02AD859CD4A9}"/>
              </a:ext>
            </a:extLst>
          </p:cNvPr>
          <p:cNvSpPr txBox="1"/>
          <p:nvPr/>
        </p:nvSpPr>
        <p:spPr>
          <a:xfrm>
            <a:off x="499620" y="1187777"/>
            <a:ext cx="108605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24-школах организации образования будут организованы пришкольные лагеря </a:t>
            </a:r>
          </a:p>
          <a:p>
            <a:pPr lvl="1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 неполным днем проведения </a:t>
            </a:r>
          </a:p>
          <a:p>
            <a:pPr lvl="1"/>
            <a:endParaRPr lang="ru-KZ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75C20-8EF4-6898-D50A-F296206D71E0}"/>
              </a:ext>
            </a:extLst>
          </p:cNvPr>
          <p:cNvSpPr txBox="1"/>
          <p:nvPr/>
        </p:nvSpPr>
        <p:spPr>
          <a:xfrm>
            <a:off x="697584" y="1889990"/>
            <a:ext cx="10426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пришкольных лагерей- 1 июня с охватом- 943 детей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C:\Users\User\AppData\Local\Temp\Rar$DI04.515\IMG-20250610-WA0113.jpg">
            <a:extLst>
              <a:ext uri="{FF2B5EF4-FFF2-40B4-BE49-F238E27FC236}">
                <a16:creationId xmlns:a16="http://schemas.microsoft.com/office/drawing/2014/main" id="{A32013CD-87EC-D281-4B03-B4475AE98DE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1"/>
          <a:stretch/>
        </p:blipFill>
        <p:spPr bwMode="auto">
          <a:xfrm>
            <a:off x="571264" y="2575366"/>
            <a:ext cx="2724267" cy="16547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8B45BF-EAAD-817A-D487-815CA173B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571" y="4540935"/>
            <a:ext cx="2371550" cy="1793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29D121-800D-C449-4768-E1602F98B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958" y="2586735"/>
            <a:ext cx="2621507" cy="16062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6FA3CA-57E4-C5BC-1862-C4126F45F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540" y="4562475"/>
            <a:ext cx="2408129" cy="1810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815F5D-0CB5-4785-1A58-9520E7325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2088" y="4540935"/>
            <a:ext cx="2572769" cy="1793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A2F1D3-B43C-8C46-4BDF-23734A244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26" y="4562475"/>
            <a:ext cx="2645893" cy="1753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D208A2-1158-CDAD-66C2-B50D298EB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102" y="2501905"/>
            <a:ext cx="2216350" cy="1691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4EB237-B3AA-1A89-9623-7740892ADC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7893" y="2551452"/>
            <a:ext cx="2343207" cy="1662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06EF2A-4346-CDD9-1C07-AD9789408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059" y="-99424"/>
            <a:ext cx="1158340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6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F4218F29-669C-4B61-1FE9-B4C55A59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23C16B3-7F63-F4EC-3C54-225F2723D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5" name="Прямоугольник 14"/>
          <p:cNvSpPr/>
          <p:nvPr/>
        </p:nvSpPr>
        <p:spPr>
          <a:xfrm>
            <a:off x="1065229" y="240548"/>
            <a:ext cx="8898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Этнолагерь</a:t>
            </a:r>
            <a:r>
              <a:rPr lang="kk-KZ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6EA48-F36D-58B8-6580-02AD859CD4A9}"/>
              </a:ext>
            </a:extLst>
          </p:cNvPr>
          <p:cNvSpPr txBox="1"/>
          <p:nvPr/>
        </p:nvSpPr>
        <p:spPr>
          <a:xfrm>
            <a:off x="414780" y="1187777"/>
            <a:ext cx="109453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ru-KZ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75C20-8EF4-6898-D50A-F296206D71E0}"/>
              </a:ext>
            </a:extLst>
          </p:cNvPr>
          <p:cNvSpPr txBox="1"/>
          <p:nvPr/>
        </p:nvSpPr>
        <p:spPr>
          <a:xfrm>
            <a:off x="608029" y="702214"/>
            <a:ext cx="1051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археологический лагерь -50 детей 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с.Алкатерек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археологический лагерь- 40 детей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с.Жанаауыл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80" normalizeH="0" baseline="0" noProof="0" dirty="0">
                <a:ln>
                  <a:noFill/>
                </a:ln>
                <a:solidFill>
                  <a:srgbClr val="2E51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летней школьной площадки будет организован проект «</a:t>
            </a:r>
            <a:r>
              <a:rPr kumimoji="0" lang="ru-RU" sz="2000" b="0" i="0" u="none" strike="noStrike" kern="1200" cap="none" spc="80" normalizeH="0" baseline="0" noProof="0" dirty="0" err="1">
                <a:ln>
                  <a:noFill/>
                </a:ln>
                <a:solidFill>
                  <a:srgbClr val="2E51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ЭТНОаул</a:t>
            </a:r>
            <a:r>
              <a:rPr kumimoji="0" lang="ru-RU" sz="2000" b="0" i="0" u="none" strike="noStrike" kern="1200" cap="none" spc="80" normalizeH="0" baseline="0" noProof="0" dirty="0">
                <a:ln>
                  <a:noFill/>
                </a:ln>
                <a:solidFill>
                  <a:srgbClr val="2E51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», каждый из 10 дней которого будет посвящён отдельной теме: казахские традиции, национальные игры, музыка, орнамент, сказки, костюмы, блюда и другое. В проведении мероприятий примут участие родители, бабушки и дедушки учащихся, что поможет укрепить связь поколений и пробудить интерес к культуре казахского народа.</a:t>
            </a:r>
          </a:p>
          <a:p>
            <a:pPr algn="just"/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65CF32-C004-0607-78B5-B5FA56B8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59" y="-30785"/>
            <a:ext cx="1158340" cy="1066892"/>
          </a:xfrm>
          <a:prstGeom prst="rect">
            <a:avLst/>
          </a:prstGeom>
        </p:spPr>
      </p:pic>
      <p:pic>
        <p:nvPicPr>
          <p:cNvPr id="9" name="Рисунок 8" descr="C:\Users\User\AppData\Local\Temp\Rar$DI02.000\IMG-20250602-WA0135.jpg">
            <a:extLst>
              <a:ext uri="{FF2B5EF4-FFF2-40B4-BE49-F238E27FC236}">
                <a16:creationId xmlns:a16="http://schemas.microsoft.com/office/drawing/2014/main" id="{2C209DEC-092D-95CA-9FA0-EB3675A7C1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9" y="4253883"/>
            <a:ext cx="2386939" cy="176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AppData\Local\Temp\Rar$DI69.141\IMG-20250602-WA0140.jpg">
            <a:extLst>
              <a:ext uri="{FF2B5EF4-FFF2-40B4-BE49-F238E27FC236}">
                <a16:creationId xmlns:a16="http://schemas.microsoft.com/office/drawing/2014/main" id="{5890590E-26BD-A23E-E4C0-7342D6E9790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48" y="4238941"/>
            <a:ext cx="2619068" cy="177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AppData\Local\Temp\Rar$DI47.563\IMG-20250602-WA0138.jpg">
            <a:extLst>
              <a:ext uri="{FF2B5EF4-FFF2-40B4-BE49-F238E27FC236}">
                <a16:creationId xmlns:a16="http://schemas.microsoft.com/office/drawing/2014/main" id="{9C037F4B-5D96-6F1D-5A4B-005A7F6DC13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77" y="4253883"/>
            <a:ext cx="2409825" cy="180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EA568C-C807-E73D-9608-EBE2108DB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459" y="4253883"/>
            <a:ext cx="2578832" cy="17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5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F4218F29-669C-4B61-1FE9-B4C55A59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23C16B3-7F63-F4EC-3C54-225F2723D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5" name="Прямоугольник 14"/>
          <p:cNvSpPr/>
          <p:nvPr/>
        </p:nvSpPr>
        <p:spPr>
          <a:xfrm>
            <a:off x="1065229" y="240548"/>
            <a:ext cx="8898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Палаточный</a:t>
            </a:r>
            <a:r>
              <a:rPr lang="kk-K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лагерь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6EA48-F36D-58B8-6580-02AD859CD4A9}"/>
              </a:ext>
            </a:extLst>
          </p:cNvPr>
          <p:cNvSpPr txBox="1"/>
          <p:nvPr/>
        </p:nvSpPr>
        <p:spPr>
          <a:xfrm>
            <a:off x="414780" y="1187777"/>
            <a:ext cx="109453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ru-KZ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75C20-8EF4-6898-D50A-F296206D71E0}"/>
              </a:ext>
            </a:extLst>
          </p:cNvPr>
          <p:cNvSpPr txBox="1"/>
          <p:nvPr/>
        </p:nvSpPr>
        <p:spPr>
          <a:xfrm>
            <a:off x="678730" y="768351"/>
            <a:ext cx="104448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Палаточный лагерь- 850 детей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19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одна из форм практического приобретения школьниками патриотических навыков, вовлечениях в общественно-полезную деятельность улучшения общего  состояния здоровья детей, предупреждения правонарушений и обеспечения занятости несовершеннолетних в летний период.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19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одна из форм практического приобретения школьниками патриотических навыков, вовлечениях в общественно-полезную деятельность улучшения общего  состояния здоровья детей, предупреждения правонарушений и обеспечения занятости несовершеннолетних в летний период.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BBED33-04F8-9A61-5CAC-CDCDEA8EEF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372" t="10087" r="8462" b="8469"/>
          <a:stretch/>
        </p:blipFill>
        <p:spPr>
          <a:xfrm>
            <a:off x="593889" y="4562475"/>
            <a:ext cx="1772239" cy="1668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87B96B-77F0-4B38-EFAF-94680B1D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96" y="4562475"/>
            <a:ext cx="2054530" cy="1668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A1E08-FB62-5F30-E803-36D47FA079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02" t="5651" r="9065" b="9881"/>
          <a:stretch/>
        </p:blipFill>
        <p:spPr>
          <a:xfrm>
            <a:off x="5118573" y="4589463"/>
            <a:ext cx="2147902" cy="1641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988F0A-CAFF-55FC-118D-85A0978A84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71" t="6573" r="8115" b="9233"/>
          <a:stretch/>
        </p:blipFill>
        <p:spPr>
          <a:xfrm>
            <a:off x="7616346" y="4628613"/>
            <a:ext cx="1876446" cy="1527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9F2418-E188-2A7B-6463-7F311653A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523" y="4628613"/>
            <a:ext cx="1922995" cy="1631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F8E2E2-1CA7-6E55-1689-99F7828D5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09" y="-20418"/>
            <a:ext cx="115834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5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" y="-136523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66531" y="97085"/>
            <a:ext cx="10563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Экскурсионные Турпоездки- Боровое   охват- 800 детей. ( в летний период)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1319" y="-8626"/>
            <a:ext cx="2568505" cy="861774"/>
            <a:chOff x="-14285" y="4411"/>
            <a:chExt cx="1760108" cy="86177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17059" y="4411"/>
              <a:ext cx="11287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998EA9-13BB-434A-96DD-5166C68EB9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6825" b="11746"/>
          <a:stretch>
            <a:fillRect/>
          </a:stretch>
        </p:blipFill>
        <p:spPr>
          <a:xfrm>
            <a:off x="3428796" y="3072024"/>
            <a:ext cx="2881015" cy="17451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AABB9B-8A84-4E08-B700-D9DC8E3B463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4983" t="22559" r="16376" b="17085"/>
          <a:stretch>
            <a:fillRect/>
          </a:stretch>
        </p:blipFill>
        <p:spPr>
          <a:xfrm>
            <a:off x="7026219" y="4870043"/>
            <a:ext cx="2518913" cy="1625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9090FA-ADCF-4AA2-85CD-3AE134F8949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8796" y="5045720"/>
            <a:ext cx="3020468" cy="1450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 descr="C:\Users\опека\Downloads\IMG-20220603-WA0027.jpg"/>
          <p:cNvPicPr>
            <a:picLocks noChangeAspect="1" noChangeArrowheads="1"/>
          </p:cNvPicPr>
          <p:nvPr/>
        </p:nvPicPr>
        <p:blipFill>
          <a:blip r:embed="rId8"/>
          <a:srcRect l="7059" r="16467" b="19897"/>
          <a:stretch>
            <a:fillRect/>
          </a:stretch>
        </p:blipFill>
        <p:spPr bwMode="auto">
          <a:xfrm>
            <a:off x="9874412" y="3429000"/>
            <a:ext cx="1981392" cy="27672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6918" y="3072024"/>
            <a:ext cx="2774218" cy="1661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 descr="C:\Users\User\AppData\Local\Temp\Rar$DI08.188\FB_IMG_175543607462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8" y="3206338"/>
            <a:ext cx="2543175" cy="1430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 descr="C:\Users\User\AppData\Local\Temp\Rar$DI15.594\FB_IMG_175543608628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0" y="4812627"/>
            <a:ext cx="2498410" cy="1655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94DAD-138E-C170-736F-9CF9390942D9}"/>
              </a:ext>
            </a:extLst>
          </p:cNvPr>
          <p:cNvSpPr txBox="1"/>
          <p:nvPr/>
        </p:nvSpPr>
        <p:spPr>
          <a:xfrm>
            <a:off x="1027522" y="853148"/>
            <a:ext cx="10011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содержательного и позитивного досуга детей и молодежи в летний период, воспитывать у детей гражданско-патриотические чувства любви к малой родине, уважительного отношения к историко-культурному наследию родного края.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рамках данного проекта дети из сельской местности имеют возможность посещать достопримечательности города, (Парк аттракционов, Северо-Казахстанский областной историко-краеведческий музей, Музейный комплекс «Резиденция Абылай хана», кинотеатры, Ботанический сада, поездки в Боровое.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9D7831-9808-68AD-19B7-4CAFA08097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29" y="-191859"/>
            <a:ext cx="1158340" cy="10668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66901" y="109587"/>
            <a:ext cx="1081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Экскурсионные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Турпоездки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Боровое ( в летний период) 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1319" y="-8626"/>
            <a:ext cx="2568505" cy="778270"/>
            <a:chOff x="-14285" y="4411"/>
            <a:chExt cx="1760108" cy="7782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17059" y="4411"/>
              <a:ext cx="112876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pic>
        <p:nvPicPr>
          <p:cNvPr id="36866" name="Picture 2" descr="C:\Users\опека\Desktop\А. Муратбековна\УВЫКАПВУАКП\Новая папка\WhatsApp Image 2022-07-31 at 19.49.25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678" y="5425473"/>
            <a:ext cx="2403258" cy="1234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7" name="Picture 3" descr="C:\Users\опека\Desktop\А. Муратбековна\УВЫКАПВУАКП\Новая папка\WhatsApp Image 2022-07-31 at 19.49.25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678" y="4117529"/>
            <a:ext cx="2403258" cy="1081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8" name="Picture 4" descr="C:\Users\опека\Desktop\А. Муратбековна\УВЫКАПВУАКП\Новая папка\WhatsApp Image 2022-07-31 at 19.49.25 (3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536" y="2809585"/>
            <a:ext cx="2403258" cy="1081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9" name="Picture 5" descr="C:\Users\опека\Desktop\А. Муратбековна\УВЫКАПВУАКП\Новая папка\WhatsApp Image 2022-07-31 at 19.49.25 (4)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678" y="1294564"/>
            <a:ext cx="2403258" cy="1081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0" name="Picture 6" descr="C:\Users\опека\Desktop\А. Муратбековна\УВЫКАПВУАКП\Новая папка\WhatsApp Image 2022-07-31 at 19.49.25 (5)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89226" y="3259819"/>
            <a:ext cx="2341713" cy="1715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1" name="Picture 7" descr="C:\Users\опека\Desktop\А. Муратбековна\УВЫКАПВУАКП\Новая папка\WhatsApp Image 2022-07-31 at 19.49.25 (6)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1973" y="3437961"/>
            <a:ext cx="1759789" cy="1319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3" name="Picture 9" descr="C:\Users\опека\Desktop\А. Муратбековна\УВЫКАПВУАКП\Новая папка\WhatsApp Image 2022-07-31 at 19.49.25 (8)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33700" y="5282782"/>
            <a:ext cx="1759789" cy="1319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5" name="Picture 11" descr="C:\Users\опека\Desktop\А. Муратбековна\УВЫКАПВУАКП\Новая папка\WhatsApp Image 2022-07-31 at 19.49.25 (10)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24972" y="1294564"/>
            <a:ext cx="1759789" cy="16541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6" name="Picture 12" descr="C:\Users\опека\Desktop\А. Муратбековна\УВЫКАПВУАКП\Новая папка\WhatsApp Image 2022-07-31 at 19.49.25 (11)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49963" y="5097704"/>
            <a:ext cx="1901008" cy="1425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7" name="Picture 13" descr="C:\Users\опека\Desktop\А. Муратбековна\УВЫКАПВУАКП\Новая папка\WhatsApp Image 2022-07-31 at 19.49.25 (12)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70143" y="5097704"/>
            <a:ext cx="1915500" cy="1441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8" name="Picture 14" descr="C:\Users\опека\Desktop\А. Муратбековна\УВЫКАПВУАКП\Новая папка\WhatsApp Image 2022-07-31 at 19.49.25 (13).jpe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34969" y="3159254"/>
            <a:ext cx="1957252" cy="1815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Рисунок 24" descr="C:\Users\User\AppData\Local\Temp\Rar$DI32.016\FB_IMG_1755436273771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41" y="1187531"/>
            <a:ext cx="3558376" cy="1836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Рисунок 25" descr="C:\Users\User\AppData\Local\Temp\Rar$DI46.657\FB_IMG_1755436339496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642" y="1187531"/>
            <a:ext cx="2276158" cy="197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C:\Users\User\AppData\Local\Temp\Rar$DI57.844\FB_IMG_1755436343686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45" y="3287489"/>
            <a:ext cx="1887196" cy="1546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Рисунок 28" descr="C:\Users\User\AppData\Local\Temp\Rar$DI72.157\FB_IMG_1755436348059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608" y="5155908"/>
            <a:ext cx="2038192" cy="1393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23D61A-4772-826A-068C-ED81873728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012" y="-54527"/>
            <a:ext cx="1158340" cy="10668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55" y="-1"/>
            <a:ext cx="12203144" cy="6864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-51755" y="82904"/>
            <a:ext cx="1212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 поездки Аквапарк в Петропавловск -  охват 900 детей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выезды ежегодные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учебного года)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1319" y="-8626"/>
            <a:ext cx="2568505" cy="861774"/>
            <a:chOff x="-14285" y="4411"/>
            <a:chExt cx="1760108" cy="86177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17059" y="4411"/>
              <a:ext cx="11287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pic>
        <p:nvPicPr>
          <p:cNvPr id="1027" name="Picture 3" descr="C:\Users\опека\Desktop\А. Муратбековна\УВЫКАПВУАКП\аквапарк\WhatsApp Image 2022-07-31 at 20.12.09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149" y="4963926"/>
            <a:ext cx="1987670" cy="1568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C:\Users\опека\Desktop\А. Муратбековна\УВЫКАПВУАКП\аквапарк\WhatsApp Image 2022-07-31 at 20.12.09 (5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81498" y="4886729"/>
            <a:ext cx="2236009" cy="1588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1" name="Picture 7" descr="C:\Users\опека\Desktop\А. Муратбековна\УВЫКАПВУАКП\аквапарк\WhatsApp Image 2022-07-31 at 20.12.0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3878" y="1137036"/>
            <a:ext cx="2716721" cy="1552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5" name="Picture 11" descr="C:\Users\опека\Desktop\А. Муратбековна\УВЫКАПВУАКП\аквапарк\WhatsApp Image 2022-07-31 at 20.09.35 (4)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7525" y="4903527"/>
            <a:ext cx="3480266" cy="1571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41" name="Picture 17" descr="C:\Users\опека\Desktop\А. Муратбековна\УВЫКАПВУАКП\аквапарк\WhatsApp Image 2022-07-31 at 20.09.35 (10)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49817" y="3014092"/>
            <a:ext cx="2506152" cy="1633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42" name="Picture 18" descr="C:\Users\опека\Desktop\А. Муратбековна\УВЫКАПВУАКП\аквапарк\WhatsApp Image 2022-07-31 at 20.09.35 (11)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43024" y="2934190"/>
            <a:ext cx="2506152" cy="1713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43" name="Picture 19" descr="C:\Users\опека\Desktop\А. Муратбековна\УВЫКАПВУАКП\аквапарк\WhatsApp Image 2022-07-31 at 20.09.35 (12)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17791" y="1129018"/>
            <a:ext cx="2631385" cy="1552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 descr="C:\Users\User\AppData\Local\Temp\Rar$DI11.375\FB_IMG_1755436038406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7" y="3089574"/>
            <a:ext cx="1955501" cy="16613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 descr="C:\Users\User\AppData\Local\Temp\Rar$DI18.469\FB_IMG_1755436112892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24" y="1137036"/>
            <a:ext cx="2506152" cy="1544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 descr="C:\Users\User\AppData\Local\Temp\Rar$DI29.969\FB_IMG_1755436051720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24" y="3029242"/>
            <a:ext cx="2506152" cy="1602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Рисунок 24" descr="C:\Users\User\AppData\Local\Temp\Rar$DI41.891\FB_IMG_1755436122972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02" y="4919641"/>
            <a:ext cx="2443753" cy="15554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Рисунок 25" descr="C:\Users\User\AppData\Local\Temp\Rar$DI59.859\FB_IMG_1755436047065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1" y="1137036"/>
            <a:ext cx="1955501" cy="1595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01AADA-FF07-9B7C-7D5C-F73ED2E5C8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11" y="-43327"/>
            <a:ext cx="1158340" cy="10668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F274-7C4F-4375-AD14-49ED38D502B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05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" name="Группа 5"/>
          <p:cNvGrpSpPr/>
          <p:nvPr/>
        </p:nvGrpSpPr>
        <p:grpSpPr>
          <a:xfrm>
            <a:off x="62552" y="-67718"/>
            <a:ext cx="2568505" cy="861774"/>
            <a:chOff x="-14285" y="4411"/>
            <a:chExt cx="1760108" cy="86177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17059" y="4411"/>
              <a:ext cx="11287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endPara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379" r="981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08" b="88000"/>
            <a:stretch/>
          </p:blipFill>
          <p:spPr>
            <a:xfrm rot="10800000">
              <a:off x="-14285" y="710709"/>
              <a:ext cx="628652" cy="7197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0" y="55393"/>
            <a:ext cx="11602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в дополнительных организациях-   школа искусств «Серпер» кружки </a:t>
            </a:r>
            <a:r>
              <a:rPr lang="kk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</a:t>
            </a:r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kk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Детско-юношеский клуб </a:t>
            </a:r>
            <a:r>
              <a:rPr lang="kk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секций охват 357 детей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177" y="5211632"/>
            <a:ext cx="2330786" cy="13058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104" y="2946249"/>
            <a:ext cx="2361110" cy="1784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Изображение 30" descr="IMG_7551"/>
          <p:cNvPicPr>
            <a:picLocks noChangeAspect="1"/>
          </p:cNvPicPr>
          <p:nvPr/>
        </p:nvPicPr>
        <p:blipFill>
          <a:blip r:embed="rId7"/>
          <a:srcRect l="-2263" t="23414" r="31966" b="29347"/>
          <a:stretch>
            <a:fillRect/>
          </a:stretch>
        </p:blipFill>
        <p:spPr>
          <a:xfrm>
            <a:off x="341423" y="2981342"/>
            <a:ext cx="2210016" cy="1579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Изображение 11" descr="IMG_7557"/>
          <p:cNvPicPr>
            <a:picLocks noChangeAspect="1"/>
          </p:cNvPicPr>
          <p:nvPr/>
        </p:nvPicPr>
        <p:blipFill>
          <a:blip r:embed="rId8"/>
          <a:srcRect t="23153" r="797" b="44399"/>
          <a:stretch>
            <a:fillRect/>
          </a:stretch>
        </p:blipFill>
        <p:spPr>
          <a:xfrm>
            <a:off x="3094733" y="2911523"/>
            <a:ext cx="2209886" cy="1736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Изображение 16" descr="IMG_7559"/>
          <p:cNvPicPr>
            <a:picLocks noChangeAspect="1"/>
          </p:cNvPicPr>
          <p:nvPr/>
        </p:nvPicPr>
        <p:blipFill>
          <a:blip r:embed="rId9"/>
          <a:srcRect l="5862" t="16058" r="9153" b="53216"/>
          <a:stretch>
            <a:fillRect/>
          </a:stretch>
        </p:blipFill>
        <p:spPr>
          <a:xfrm>
            <a:off x="294906" y="5082772"/>
            <a:ext cx="2330786" cy="1410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9ADCB0-D575-8093-4FF5-3AC37CACBF79}"/>
              </a:ext>
            </a:extLst>
          </p:cNvPr>
          <p:cNvSpPr txBox="1"/>
          <p:nvPr/>
        </p:nvSpPr>
        <p:spPr>
          <a:xfrm>
            <a:off x="294906" y="1116835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образовательных потребностей граждан в области музыкального образования и эстетического воспитания; выявление музыкально- одаренных детей и создание наиболее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благоприятных условии для совершенствования их таланта.    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Цель клуба — обеспечить участникам возможность для активного отдыха, развития новых навыков и знаний, а также социального взаимодействия в приятной и поддерживающей среде.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E302E2-E243-7462-F65F-ED7EF28B0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4686" y="2981941"/>
            <a:ext cx="2278124" cy="1713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C1C9E3-9C60-CEF3-1024-CEB2855C0A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0746" y="5174838"/>
            <a:ext cx="2051795" cy="1364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DCAB5B-E668-29A0-2178-F86C496888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5363" y="5139976"/>
            <a:ext cx="2361110" cy="13765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A5566A-A41E-BFCC-C82E-8042FAADA8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11446"/>
            <a:ext cx="115834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88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 2013–2022">
  <a:themeElements>
    <a:clrScheme name="Тема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2854</TotalTime>
  <Words>922</Words>
  <Application>Microsoft Office PowerPoint</Application>
  <PresentationFormat>Широкоэкранный</PresentationFormat>
  <Paragraphs>97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Bahnschrift Condensed</vt:lpstr>
      <vt:lpstr>Bahnschrift SemiBold SemiConden</vt:lpstr>
      <vt:lpstr>Calibri</vt:lpstr>
      <vt:lpstr>Calibri Light</vt:lpstr>
      <vt:lpstr>Times New Roman</vt:lpstr>
      <vt:lpstr>Wingdings</vt:lpstr>
      <vt:lpstr>Тема Office 2013–2022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admin1</cp:lastModifiedBy>
  <cp:revision>546</cp:revision>
  <cp:lastPrinted>2024-04-16T12:37:44Z</cp:lastPrinted>
  <dcterms:created xsi:type="dcterms:W3CDTF">2022-02-01T05:31:55Z</dcterms:created>
  <dcterms:modified xsi:type="dcterms:W3CDTF">2026-05-14T13:18:54Z</dcterms:modified>
</cp:coreProperties>
</file>