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76" r:id="rId3"/>
    <p:sldId id="257" r:id="rId4"/>
    <p:sldId id="275" r:id="rId5"/>
    <p:sldId id="258" r:id="rId6"/>
    <p:sldId id="259" r:id="rId7"/>
    <p:sldId id="273" r:id="rId8"/>
    <p:sldId id="261" r:id="rId9"/>
    <p:sldId id="262" r:id="rId10"/>
    <p:sldId id="263" r:id="rId11"/>
    <p:sldId id="277" r:id="rId12"/>
    <p:sldId id="278" r:id="rId13"/>
    <p:sldId id="279" r:id="rId14"/>
    <p:sldId id="281" r:id="rId15"/>
    <p:sldId id="280" r:id="rId16"/>
    <p:sldId id="28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51048" y="2276872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МЕН ӘДЕБИЕТІ» ПӘНІНЕН 5-8, 10-СЫНЫПТАРДА ЕМТИХАН ӨТКІЗУ ТӘРТІБІ</a:t>
            </a: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15616" y="505288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ҚАЗАҚСТАН РЕСПУБЛИКАСЫ ОҚУ-АҒАРТУ МИНИСТРЛІГІ Ы.АЛТЫНСАРИН АТЫНДАҒЫ ҰЛТТЫҚ БІЛІМ АКАДЕМИЯСЫ </a:t>
            </a:r>
          </a:p>
        </p:txBody>
      </p:sp>
    </p:spTree>
    <p:extLst>
      <p:ext uri="{BB962C8B-B14F-4D97-AF65-F5344CB8AC3E}">
        <p14:creationId xmlns:p14="http://schemas.microsoft.com/office/powerpoint/2010/main" val="89254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10FDC16D-D8DD-CC66-E21B-7A69CC019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502056"/>
              </p:ext>
            </p:extLst>
          </p:nvPr>
        </p:nvGraphicFramePr>
        <p:xfrm>
          <a:off x="1043608" y="3203618"/>
          <a:ext cx="7920880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849968">
                  <a:extLst>
                    <a:ext uri="{9D8B030D-6E8A-4147-A177-3AD203B41FA5}">
                      <a16:colId xmlns:a16="http://schemas.microsoft.com/office/drawing/2014/main" xmlns="" val="1040086838"/>
                    </a:ext>
                  </a:extLst>
                </a:gridCol>
                <a:gridCol w="2421472">
                  <a:extLst>
                    <a:ext uri="{9D8B030D-6E8A-4147-A177-3AD203B41FA5}">
                      <a16:colId xmlns:a16="http://schemas.microsoft.com/office/drawing/2014/main" xmlns="" val="1700306930"/>
                    </a:ext>
                  </a:extLst>
                </a:gridCol>
                <a:gridCol w="4649440">
                  <a:extLst>
                    <a:ext uri="{9D8B030D-6E8A-4147-A177-3AD203B41FA5}">
                      <a16:colId xmlns:a16="http://schemas.microsoft.com/office/drawing/2014/main" xmlns="" val="2118304255"/>
                    </a:ext>
                  </a:extLst>
                </a:gridCol>
              </a:tblGrid>
              <a:tr h="728847">
                <a:tc>
                  <a:txBody>
                    <a:bodyPr/>
                    <a:lstStyle/>
                    <a:p>
                      <a:pPr algn="l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р/с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Сыныбы</a:t>
                      </a:r>
                      <a:endParaRPr lang="x-none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Сөз саны </a:t>
                      </a:r>
                    </a:p>
                    <a:p>
                      <a:pPr algn="l"/>
                      <a:r>
                        <a:rPr lang="kk-KZ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(Қазақ тілі мен әдебиеті)</a:t>
                      </a:r>
                      <a:endParaRPr lang="x-none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1103371"/>
                  </a:ext>
                </a:extLst>
              </a:tr>
              <a:tr h="364423"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80-90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2969852"/>
                  </a:ext>
                </a:extLst>
              </a:tr>
              <a:tr h="364423"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90-100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18234014"/>
                  </a:ext>
                </a:extLst>
              </a:tr>
              <a:tr h="364423"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100-110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0757429"/>
                  </a:ext>
                </a:extLst>
              </a:tr>
              <a:tr h="364423"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110-120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2756292"/>
                  </a:ext>
                </a:extLst>
              </a:tr>
              <a:tr h="364423"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(ҚГБ, ЖМБ)</a:t>
                      </a:r>
                      <a:endParaRPr lang="x-non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120-130</a:t>
                      </a:r>
                      <a:endParaRPr lang="x-non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420114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46A0C46D-30A8-5357-25BD-5A4F86E08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43" y="286087"/>
            <a:ext cx="902425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03275" marR="0" lvl="0" indent="904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x-none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АРАЛЫҚ АТТЕСТАТТАУ ТАПСЫРМАСЫ МАЗМҰНЫНЫҢ СИПАТТАМАСЫ</a:t>
            </a:r>
          </a:p>
          <a:p>
            <a:pPr marL="803275" marR="0" lvl="0" indent="904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k-KZ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89376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k-KZ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«Қазақ тілі мен әдебиеті» </a:t>
            </a:r>
            <a:r>
              <a:rPr kumimoji="0" lang="kk-KZ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пәні бойынша білім алушының оқу үлгерімін тексеруге берілген  эссе тақырыптарының жалпы саны – </a:t>
            </a:r>
            <a:r>
              <a:rPr lang="kk-KZ" altLang="x-none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kumimoji="0" lang="kk-KZ" altLang="x-none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893763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Сөз саны кесте бойынша көрсетілген.</a:t>
            </a:r>
            <a:endParaRPr kumimoji="0" lang="kk-KZ" altLang="x-non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13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8E84C4-5B12-F9E3-9F93-3334B2809BCE}"/>
              </a:ext>
            </a:extLst>
          </p:cNvPr>
          <p:cNvSpPr txBox="1"/>
          <p:nvPr/>
        </p:nvSpPr>
        <p:spPr>
          <a:xfrm>
            <a:off x="1115616" y="404664"/>
            <a:ext cx="763284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Эсседегі тапсырмалардың қиындығы</a:t>
            </a:r>
            <a:r>
              <a:rPr lang="kk-K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 сыныптың жас ерекшелігіне сай </a:t>
            </a:r>
            <a:r>
              <a:rPr lang="kk-KZ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Білімді тексеру тапсырмасының формасы:</a:t>
            </a:r>
            <a:r>
              <a:rPr lang="kk-K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(тыңдалым, айтылым) оқылым, жазылым дағдыларын қолданып эссе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жазады.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Білімді тексеру тапсырмаларын орындау уақыты: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орындау уақыты – 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180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минутты құрайды. Жалпы эссені жазу уақыты берілген тапсырмаларды оқуға жұмсалатын уақытты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ескеріп есептеледі.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Білімді тексеру тапсырмалары мен жалпы жұмысты бағалау: 	</a:t>
            </a:r>
          </a:p>
          <a:p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Критериалды бағалау жүйесімен байланысы білім алушыларды аралық аттестаттау қалыптастырушы және жиынтық бағалауды қамтитын критериалды бағалау жүйесінің бөлігі болып табылады. Дұрыс орындалған тапсырма үшін оқушы жиынтық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баллы</a:t>
            </a:r>
            <a:r>
              <a:rPr lang="kk-KZ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 балл</a:t>
            </a:r>
            <a:r>
              <a:rPr lang="kk-KZ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6BA08F0-D019-1EA2-1A4E-B14FA92A6219}"/>
              </a:ext>
            </a:extLst>
          </p:cNvPr>
          <p:cNvSpPr txBox="1"/>
          <p:nvPr/>
        </p:nvSpPr>
        <p:spPr>
          <a:xfrm>
            <a:off x="539552" y="116632"/>
            <a:ext cx="8222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2-кесте Бес балдықты 30-балдыққа ауыстыру шкаласы</a:t>
            </a:r>
            <a:r>
              <a:rPr lang="ru-R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kk-KZ" b="1" i="1" spc="-1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kk-KZ" b="1" i="1" spc="-1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 өзге тілде)</a:t>
            </a:r>
            <a:endParaRPr lang="ru-RU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81869D06-23AA-F11F-F2E1-689B24D49F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936807"/>
              </p:ext>
            </p:extLst>
          </p:nvPr>
        </p:nvGraphicFramePr>
        <p:xfrm>
          <a:off x="35495" y="494540"/>
          <a:ext cx="9001000" cy="6246828"/>
        </p:xfrm>
        <a:graphic>
          <a:graphicData uri="http://schemas.openxmlformats.org/drawingml/2006/table">
            <a:tbl>
              <a:tblPr firstRow="1" firstCol="1" bandRow="1"/>
              <a:tblGrid>
                <a:gridCol w="435532">
                  <a:extLst>
                    <a:ext uri="{9D8B030D-6E8A-4147-A177-3AD203B41FA5}">
                      <a16:colId xmlns:a16="http://schemas.microsoft.com/office/drawing/2014/main" xmlns="" val="2624173264"/>
                    </a:ext>
                  </a:extLst>
                </a:gridCol>
                <a:gridCol w="1451774">
                  <a:extLst>
                    <a:ext uri="{9D8B030D-6E8A-4147-A177-3AD203B41FA5}">
                      <a16:colId xmlns:a16="http://schemas.microsoft.com/office/drawing/2014/main" xmlns="" val="8408034"/>
                    </a:ext>
                  </a:extLst>
                </a:gridCol>
                <a:gridCol w="4603017">
                  <a:extLst>
                    <a:ext uri="{9D8B030D-6E8A-4147-A177-3AD203B41FA5}">
                      <a16:colId xmlns:a16="http://schemas.microsoft.com/office/drawing/2014/main" xmlns="" val="1432600127"/>
                    </a:ext>
                  </a:extLst>
                </a:gridCol>
                <a:gridCol w="913725">
                  <a:extLst>
                    <a:ext uri="{9D8B030D-6E8A-4147-A177-3AD203B41FA5}">
                      <a16:colId xmlns:a16="http://schemas.microsoft.com/office/drawing/2014/main" xmlns="" val="1050507475"/>
                    </a:ext>
                  </a:extLst>
                </a:gridCol>
                <a:gridCol w="1596952">
                  <a:extLst>
                    <a:ext uri="{9D8B030D-6E8A-4147-A177-3AD203B41FA5}">
                      <a16:colId xmlns:a16="http://schemas.microsoft.com/office/drawing/2014/main" xmlns="" val="2497351707"/>
                    </a:ext>
                  </a:extLst>
                </a:gridCol>
              </a:tblGrid>
              <a:tr h="1773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р/с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Сөйлесім әрекеті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қою нормативі,  ең жоғары балл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5-балдық шкала бойынша ең жоғары жиынтық балы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30-балдық шкала бойынша ең жоғары жиынтық балы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0536698"/>
                  </a:ext>
                </a:extLst>
              </a:tr>
              <a:tr h="361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Тыңдалым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1-тапсырма- 3 балл  (Әр тапсырмаға 1 баллдан)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82022625"/>
                  </a:ext>
                </a:extLst>
              </a:tr>
              <a:tr h="1158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Айтылым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Өтілген оқу материалдары бойынша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сұрақ</a:t>
                      </a:r>
                      <a:r>
                        <a:rPr lang="kk-KZ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әр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билетке </a:t>
                      </a:r>
                      <a:r>
                        <a:rPr lang="kk-KZ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сұрақтан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жазу,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билет 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саны </a:t>
                      </a:r>
                      <a:r>
                        <a:rPr lang="kk-KZ" sz="16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сұрақтарды аралас түрде қайталап жазуға болады.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72090976"/>
                  </a:ext>
                </a:extLst>
              </a:tr>
              <a:tr h="7332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Оқылым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1-тапсырма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3 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(Әр тапсырмаға 1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2-тапсырма – 3 балл (Әр тапсырмаға 1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3996601"/>
                  </a:ext>
                </a:extLst>
              </a:tr>
              <a:tr h="1197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Жазылым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Эссе құрылымын сақтауы – 4 балл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Эссе мазмұны- 5 балл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лексика-грамматикалық норманы сақтауы -              3 балл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72535176"/>
                  </a:ext>
                </a:extLst>
              </a:tr>
              <a:tr h="6599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 тіл нормалары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ТБ бойынша оқу мақсатында берілген грамматикаға байланысты тапсырма беріледі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68272525"/>
                  </a:ext>
                </a:extLst>
              </a:tr>
              <a:tr h="3619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3765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52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D449B6D-B781-2CD3-2885-25C09AD5A93A}"/>
              </a:ext>
            </a:extLst>
          </p:cNvPr>
          <p:cNvSpPr txBox="1"/>
          <p:nvPr/>
        </p:nvSpPr>
        <p:spPr>
          <a:xfrm>
            <a:off x="323528" y="260648"/>
            <a:ext cx="849694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buNone/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Аралық аттестаттау тапсырмаларының үлгілері 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ctr">
              <a:buNone/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kk-KZ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 өзге тілдегі сыныптар үшін</a:t>
            </a: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endParaRPr lang="kk-KZ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 тілі мен әдебиеті пәні бойынша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аралық емтихан тапсырмаларына бөлінетін уақыт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Аралық аттестаттау тапсырмаларын орындау үшін барлық сыныптарға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180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минут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 беріледі. </a:t>
            </a:r>
          </a:p>
          <a:p>
            <a:pPr marL="457200"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Оның ішінде: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Тыңдалым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- 40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минут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Жазылым -  50 минут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Оқылым –   50 минут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Айтылым – 40 минут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49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357D441-395C-DCEC-7346-5DDBBE2F9374}"/>
              </a:ext>
            </a:extLst>
          </p:cNvPr>
          <p:cNvSpPr txBox="1"/>
          <p:nvPr/>
        </p:nvSpPr>
        <p:spPr>
          <a:xfrm>
            <a:off x="589935" y="1350192"/>
            <a:ext cx="845082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/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ЕСКЕРТУ: 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215"/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Жоғарыдағы берілген тапсырмалар үлгі ретінде алынуы қажет.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Бағалау критерийлері құрастырылатын тапсырмаларға қарай мұғалімдер тарапынан жасалуы керек.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Емтихан тапсырмаларын құрастыруда мүмкіндігінше төрт дағды қамтылғаны дұрыс.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Емтихан сұрақтарын емтихан алушы педагог құрастырады.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Пән мұғалімі емтиханды төртінші тоқсанның соңғы сабағында бақылау жұмысы форматында өткізеді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80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616E09E-84A4-5EE4-BDAA-A99790D571A9}"/>
              </a:ext>
            </a:extLst>
          </p:cNvPr>
          <p:cNvSpPr txBox="1"/>
          <p:nvPr/>
        </p:nvSpPr>
        <p:spPr>
          <a:xfrm>
            <a:off x="467544" y="188640"/>
            <a:ext cx="82089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БАЙҚАУ ЕМТИХАНЫНЫҢ ҚОРЫТЫНДЫЛАРЫНА ТАЛДАУ ЖАСАУ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kk-K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7282302-04B3-F1C7-7A3B-EFADB221F081}"/>
              </a:ext>
            </a:extLst>
          </p:cNvPr>
          <p:cNvSpPr txBox="1"/>
          <p:nvPr/>
        </p:nvSpPr>
        <p:spPr>
          <a:xfrm>
            <a:off x="143508" y="1124744"/>
            <a:ext cx="88569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3-кесте - Байқау емтиханына қатысушылар туралы мәлімет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Өңірі </a:t>
            </a:r>
            <a:r>
              <a:rPr lang="kk-KZ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(қаласы, ауданы, мектебі)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xmlns="" id="{EA7D9E21-BCE8-3B0E-0FE9-BF8C4907B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716560"/>
              </p:ext>
            </p:extLst>
          </p:nvPr>
        </p:nvGraphicFramePr>
        <p:xfrm>
          <a:off x="359532" y="2420888"/>
          <a:ext cx="8640960" cy="975360"/>
        </p:xfrm>
        <a:graphic>
          <a:graphicData uri="http://schemas.openxmlformats.org/drawingml/2006/table">
            <a:tbl>
              <a:tblPr firstRow="1" firstCol="1" bandRow="1"/>
              <a:tblGrid>
                <a:gridCol w="1440160">
                  <a:extLst>
                    <a:ext uri="{9D8B030D-6E8A-4147-A177-3AD203B41FA5}">
                      <a16:colId xmlns:a16="http://schemas.microsoft.com/office/drawing/2014/main" xmlns="" val="3121734619"/>
                    </a:ext>
                  </a:extLst>
                </a:gridCol>
                <a:gridCol w="2963817">
                  <a:extLst>
                    <a:ext uri="{9D8B030D-6E8A-4147-A177-3AD203B41FA5}">
                      <a16:colId xmlns:a16="http://schemas.microsoft.com/office/drawing/2014/main" xmlns="" val="2362961017"/>
                    </a:ext>
                  </a:extLst>
                </a:gridCol>
                <a:gridCol w="2095859">
                  <a:extLst>
                    <a:ext uri="{9D8B030D-6E8A-4147-A177-3AD203B41FA5}">
                      <a16:colId xmlns:a16="http://schemas.microsoft.com/office/drawing/2014/main" xmlns="" val="773561460"/>
                    </a:ext>
                  </a:extLst>
                </a:gridCol>
                <a:gridCol w="2141124">
                  <a:extLst>
                    <a:ext uri="{9D8B030D-6E8A-4147-A177-3AD203B41FA5}">
                      <a16:colId xmlns:a16="http://schemas.microsoft.com/office/drawing/2014/main" xmlns="" val="13145023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  <a:tabLst>
                          <a:tab pos="92075" algn="l"/>
                        </a:tabLs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Сыныбы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Білім алушылардың саны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Қатысқандар саны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Қатыспағандар саны, себебі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3905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3340865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F73505F-EFC3-F5A7-4902-4BE534181D1A}"/>
              </a:ext>
            </a:extLst>
          </p:cNvPr>
          <p:cNvSpPr txBox="1"/>
          <p:nvPr/>
        </p:nvSpPr>
        <p:spPr>
          <a:xfrm>
            <a:off x="323528" y="3558078"/>
            <a:ext cx="50045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0215" algn="l"/>
              </a:tabLst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4-кесте - Емтихан тізімдемесі</a:t>
            </a:r>
            <a:endParaRPr lang="ru-RU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xmlns="" id="{0CD35DFB-C7CC-79A4-45E9-D40C8EFB9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63184"/>
              </p:ext>
            </p:extLst>
          </p:nvPr>
        </p:nvGraphicFramePr>
        <p:xfrm>
          <a:off x="342269" y="4019743"/>
          <a:ext cx="8658223" cy="1463040"/>
        </p:xfrm>
        <a:graphic>
          <a:graphicData uri="http://schemas.openxmlformats.org/drawingml/2006/table">
            <a:tbl>
              <a:tblPr firstRow="1" firstCol="1" bandRow="1"/>
              <a:tblGrid>
                <a:gridCol w="1385416">
                  <a:extLst>
                    <a:ext uri="{9D8B030D-6E8A-4147-A177-3AD203B41FA5}">
                      <a16:colId xmlns:a16="http://schemas.microsoft.com/office/drawing/2014/main" xmlns="" val="3911043085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32846096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910487359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362460853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4145107559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xmlns="" val="141338578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Сыныбы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Қатысқандар саны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Оның ішінде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48497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«2»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«3»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«4»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«5»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413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80238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450215" algn="l"/>
                        </a:tabLs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1739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2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38E71D2-FE1A-3E90-7E5D-24A99D5D3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096958"/>
              </p:ext>
            </p:extLst>
          </p:nvPr>
        </p:nvGraphicFramePr>
        <p:xfrm>
          <a:off x="323528" y="1052736"/>
          <a:ext cx="8820472" cy="4105583"/>
        </p:xfrm>
        <a:graphic>
          <a:graphicData uri="http://schemas.openxmlformats.org/drawingml/2006/table">
            <a:tbl>
              <a:tblPr firstRow="1" firstCol="1" bandRow="1"/>
              <a:tblGrid>
                <a:gridCol w="1447158">
                  <a:extLst>
                    <a:ext uri="{9D8B030D-6E8A-4147-A177-3AD203B41FA5}">
                      <a16:colId xmlns:a16="http://schemas.microsoft.com/office/drawing/2014/main" xmlns="" val="516077633"/>
                    </a:ext>
                  </a:extLst>
                </a:gridCol>
                <a:gridCol w="1225717">
                  <a:extLst>
                    <a:ext uri="{9D8B030D-6E8A-4147-A177-3AD203B41FA5}">
                      <a16:colId xmlns:a16="http://schemas.microsoft.com/office/drawing/2014/main" xmlns="" val="3163997592"/>
                    </a:ext>
                  </a:extLst>
                </a:gridCol>
                <a:gridCol w="1103751">
                  <a:extLst>
                    <a:ext uri="{9D8B030D-6E8A-4147-A177-3AD203B41FA5}">
                      <a16:colId xmlns:a16="http://schemas.microsoft.com/office/drawing/2014/main" xmlns="" val="2016561617"/>
                    </a:ext>
                  </a:extLst>
                </a:gridCol>
                <a:gridCol w="1078667">
                  <a:extLst>
                    <a:ext uri="{9D8B030D-6E8A-4147-A177-3AD203B41FA5}">
                      <a16:colId xmlns:a16="http://schemas.microsoft.com/office/drawing/2014/main" xmlns="" val="1446328849"/>
                    </a:ext>
                  </a:extLst>
                </a:gridCol>
                <a:gridCol w="163468">
                  <a:extLst>
                    <a:ext uri="{9D8B030D-6E8A-4147-A177-3AD203B41FA5}">
                      <a16:colId xmlns:a16="http://schemas.microsoft.com/office/drawing/2014/main" xmlns="" val="1609337201"/>
                    </a:ext>
                  </a:extLst>
                </a:gridCol>
                <a:gridCol w="1103751">
                  <a:extLst>
                    <a:ext uri="{9D8B030D-6E8A-4147-A177-3AD203B41FA5}">
                      <a16:colId xmlns:a16="http://schemas.microsoft.com/office/drawing/2014/main" xmlns="" val="2323706193"/>
                    </a:ext>
                  </a:extLst>
                </a:gridCol>
                <a:gridCol w="934272">
                  <a:extLst>
                    <a:ext uri="{9D8B030D-6E8A-4147-A177-3AD203B41FA5}">
                      <a16:colId xmlns:a16="http://schemas.microsoft.com/office/drawing/2014/main" xmlns="" val="161853502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1482428299"/>
                    </a:ext>
                  </a:extLst>
                </a:gridCol>
                <a:gridCol w="1043608">
                  <a:extLst>
                    <a:ext uri="{9D8B030D-6E8A-4147-A177-3AD203B41FA5}">
                      <a16:colId xmlns:a16="http://schemas.microsoft.com/office/drawing/2014/main" xmlns="" val="1413702301"/>
                    </a:ext>
                  </a:extLst>
                </a:gridCol>
              </a:tblGrid>
              <a:tr h="59354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Сөйлесім әрекеті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Қатысқан білім алушы саны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 мақсаты коды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 бағалау балдарының пайыздық мазмұны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 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endParaRPr lang="kk-KZ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Үлгерім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4429010"/>
                  </a:ext>
                </a:extLst>
              </a:tr>
              <a:tr h="390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9131855"/>
                  </a:ext>
                </a:extLst>
              </a:tr>
              <a:tr h="390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0 - 39 %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40 - 84 %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85 -100%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1501605"/>
                  </a:ext>
                </a:extLst>
              </a:tr>
              <a:tr h="390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Тыңдалым</a:t>
                      </a: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2850948"/>
                  </a:ext>
                </a:extLst>
              </a:tr>
              <a:tr h="186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Айтылым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1959652"/>
                  </a:ext>
                </a:extLst>
              </a:tr>
              <a:tr h="186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Оқылым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88419781"/>
                  </a:ext>
                </a:extLst>
              </a:tr>
              <a:tr h="390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Жазылым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5175603"/>
                  </a:ext>
                </a:extLst>
              </a:tr>
              <a:tr h="593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 тіл нормалары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19647087"/>
                  </a:ext>
                </a:extLst>
              </a:tr>
              <a:tr h="186963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 көрсеткішіне комментарий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5810243"/>
                  </a:ext>
                </a:extLst>
              </a:tr>
              <a:tr h="39025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бойынша меңгерілген мақсаттар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Қиындық тудырған мақсаттар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6285732"/>
                  </a:ext>
                </a:extLst>
              </a:tr>
              <a:tr h="18696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kk-KZ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90" marR="66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19898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20D5B12-A0ED-96DC-7CE0-A980234B4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78133"/>
            <a:ext cx="871296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kk-KZ" altLang="ru-RU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5-кесте - Білім сапасы (пайыздық көрсеткішпен)</a:t>
            </a:r>
            <a:endParaRPr kumimoji="0" lang="ru-RU" altLang="ru-RU" sz="24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kk-KZ" altLang="ru-RU" sz="24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(оқыту өзге тілде)</a:t>
            </a:r>
            <a:endParaRPr kumimoji="0" lang="kk-KZ" altLang="ru-RU" sz="24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21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5C79B14-9147-054F-5C41-6DD7E965FA80}"/>
              </a:ext>
            </a:extLst>
          </p:cNvPr>
          <p:cNvSpPr txBox="1"/>
          <p:nvPr/>
        </p:nvSpPr>
        <p:spPr>
          <a:xfrm>
            <a:off x="705359" y="332656"/>
            <a:ext cx="7848872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70510" algn="ctr"/>
            <a:r>
              <a:rPr lang="kk-KZ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СИПАТТАМА</a:t>
            </a:r>
          </a:p>
          <a:p>
            <a:pPr indent="270510" algn="ctr"/>
            <a:endParaRPr lang="kk-KZ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/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 тілі мен әдебиеті пәні бойынша емтихан </a:t>
            </a:r>
            <a:r>
              <a:rPr lang="kk-KZ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</a:t>
            </a:r>
            <a:r>
              <a:rPr lang="kk-KZ" sz="2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125-бұйрықтың 35-тармағына </a:t>
            </a:r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сәйкес білім алушылардың бағдарламалар мазмұнын меңгеруін бағалау мақсатында негізгі орта (</a:t>
            </a:r>
            <a:r>
              <a:rPr lang="kk-KZ" sz="2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5-8-сыныптар</a:t>
            </a:r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жалпы орта (</a:t>
            </a:r>
            <a:r>
              <a:rPr lang="kk-KZ" sz="2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10- </a:t>
            </a:r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сынып) деңгейінде академиялық жыл аяқталған кезде оқыту өзге тілде жүргізілетін сыныптарға «Қазақ тілі мен әдебиеті» пәні бойынша </a:t>
            </a:r>
            <a:r>
              <a:rPr lang="kk-KZ" sz="260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 жалпыға міндетті білім беру стандартына (бұдан әрі-</a:t>
            </a:r>
            <a:r>
              <a:rPr lang="kk-KZ" sz="2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МЖМБС-қ</a:t>
            </a:r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(</a:t>
            </a:r>
            <a:r>
              <a:rPr lang="kk-KZ" sz="2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тыңдалым, айтылым, оқылым, жазылым</a:t>
            </a:r>
            <a:r>
              <a:rPr lang="kk-KZ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сәйкес жазбаша нысанда өткізіледі.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9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287070"/>
            <a:ext cx="75142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ЕМТИХАННЫҢ МАҚСАТЫ 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МЕН МІНДЕТТЕРІ</a:t>
            </a:r>
          </a:p>
          <a:p>
            <a:pPr algn="ctr"/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5" y="1412776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білім алушылардың «Қазақ тілі мен әдебиеті» пәні бойынша оқу бағдарламасының көлемін меңгеру деңгейін Негізгі орта білім берудің мемлекеттік жалпыға міндетті білім беру стандарты (бұдан әрі –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МЖМББС) талаптарына сәйкес бағалау.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6928" y="4005064"/>
            <a:ext cx="8687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МІНДЕТІ:</a:t>
            </a:r>
          </a:p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білім алушылардың оқу материалдарын меңгеру деңгейін бағалау; </a:t>
            </a:r>
          </a:p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функционалдық сауаттылықтың қалыптасу деңгейін бағалау.</a:t>
            </a:r>
          </a:p>
        </p:txBody>
      </p:sp>
    </p:spTree>
    <p:extLst>
      <p:ext uri="{BB962C8B-B14F-4D97-AF65-F5344CB8AC3E}">
        <p14:creationId xmlns:p14="http://schemas.microsoft.com/office/powerpoint/2010/main" val="314327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FEAE28B-209A-471A-1A2E-A3CEE9EEAB23}"/>
              </a:ext>
            </a:extLst>
          </p:cNvPr>
          <p:cNvSpPr txBox="1"/>
          <p:nvPr/>
        </p:nvSpPr>
        <p:spPr>
          <a:xfrm>
            <a:off x="251520" y="260648"/>
            <a:ext cx="864096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algn="ctr">
              <a:buNone/>
              <a:tabLst>
                <a:tab pos="630555" algn="l"/>
              </a:tabLst>
            </a:pPr>
            <a:endParaRPr lang="kk-KZ" sz="24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ctr">
              <a:buNone/>
              <a:tabLst>
                <a:tab pos="630555" algn="l"/>
              </a:tabLst>
            </a:pPr>
            <a:r>
              <a:rPr lang="kk-K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ҮЛГІЛІК ОҚУ БАҒДАРЛАМАСЫМЕН </a:t>
            </a:r>
            <a:r>
              <a:rPr lang="kk-KZ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БАЙЛАНЫСЫ</a:t>
            </a:r>
            <a:endParaRPr lang="ru-RU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buNone/>
            </a:pPr>
            <a:endParaRPr lang="kk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 алушыларды аралық аттестаттау негізгі орта білім беру деңгейінің 5-8, 10-сыныптарына  «Қазақ тілі мен әдебиеті» пәндерінің  үлгілік оқу бағдарламасының мазмұнын қамтиды.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 алушылардың білімі, білігі, сондай-ақ дағдылары МЖМББС күтілетін нәтижелерімен анықталады.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 тілінің мәртебесін арттыруды көздеп 5-8,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0-сыныптарда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өткізілетін оқыту өзге тілде жүргізілетін сыныптарға «Қазақ тілі мен әдебиеті» пәндері 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 аралық аттестаттау – негізгі орта </a:t>
            </a:r>
            <a:r>
              <a:rPr lang="kk-KZ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(5-8-сыныптар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жалпы орта (</a:t>
            </a:r>
            <a:r>
              <a:rPr lang="kk-KZ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10-сынып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білім деңгейінде академиялық жылды аяқтаған кезде «Қазақ тілі мен әдебиеті» пәндері бойынша білім алушылардың бағдарлама мазмұнын меңгеруін бағалау нысаны ретінде қарастырылады.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8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9752" y="332656"/>
            <a:ext cx="5817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 ӨТКІЗУ ТАЛАБЫ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980728"/>
            <a:ext cx="828092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 қазақ тілінде өтеді, уақыты -</a:t>
            </a:r>
            <a:r>
              <a:rPr lang="ru-RU" sz="2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180 минут</a:t>
            </a:r>
          </a:p>
          <a:p>
            <a:pPr algn="just"/>
            <a:r>
              <a:rPr lang="ru-RU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Емтиханды өткізу уақыты білім беру ұйымының педагогикалық кеңесімен айқындалады (</a:t>
            </a:r>
            <a:r>
              <a:rPr lang="ru-RU" sz="2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27-31 мамыр аралығында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9-11-сынып оқушыларын қорытынды аттестаттау уақытынан басқа уақытта өткізу ұсынылады).</a:t>
            </a:r>
          </a:p>
          <a:p>
            <a:r>
              <a:rPr lang="ru-RU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Педагогтердің емтихандағы кезекшілік кестесі білім беру ұйымының педагогикалық кеңесімен айқындалады.</a:t>
            </a:r>
          </a:p>
          <a:p>
            <a:r>
              <a:rPr lang="ru-RU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Академиялық адалдық қағидаттарын сақтай отырып, емтихан материалдарын педагогтер құрастырады және білім беру ұйымының әкімшілігі бекітеді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71481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404664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 ТАПСЫРМАЛАРЫНЫҢ МАЗМҰНЫ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21500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Өзге тілде оқытатын сыныптар үшін </a:t>
            </a:r>
          </a:p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«Қазақ тілі мен әдебиеті» оқу пәні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бойынша: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Тыңдалым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Айтылым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Оқылым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Жазылым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Тілдік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бағдар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«Қазақ тілі мен әдебиеті» оқу пәні бойынша рубрика </a:t>
            </a:r>
          </a:p>
        </p:txBody>
      </p:sp>
    </p:spTree>
    <p:extLst>
      <p:ext uri="{BB962C8B-B14F-4D97-AF65-F5344CB8AC3E}">
        <p14:creationId xmlns:p14="http://schemas.microsoft.com/office/powerpoint/2010/main" val="272671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A090624-8F77-697D-ACB9-1F0C8F4472EA}"/>
              </a:ext>
            </a:extLst>
          </p:cNvPr>
          <p:cNvSpPr txBox="1"/>
          <p:nvPr/>
        </p:nvSpPr>
        <p:spPr>
          <a:xfrm>
            <a:off x="179512" y="125512"/>
            <a:ext cx="88019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x-none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ЕМТИХАН МАЗМҰНЫ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k-KZ" altLang="x-none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0" lang="kk-KZ" altLang="x-none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«Қазақ тілі мен әдебиеті» пәні  бойынша</a:t>
            </a:r>
            <a:endParaRPr kumimoji="0" lang="kk-KZ" altLang="x-none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79DB79F0-1D74-BFBF-9B2F-9704AEBFC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838515"/>
              </p:ext>
            </p:extLst>
          </p:nvPr>
        </p:nvGraphicFramePr>
        <p:xfrm>
          <a:off x="323528" y="1133375"/>
          <a:ext cx="8568952" cy="5599113"/>
        </p:xfrm>
        <a:graphic>
          <a:graphicData uri="http://schemas.openxmlformats.org/drawingml/2006/table">
            <a:tbl>
              <a:tblPr firstRow="1" firstCol="1" bandRow="1"/>
              <a:tblGrid>
                <a:gridCol w="682483">
                  <a:extLst>
                    <a:ext uri="{9D8B030D-6E8A-4147-A177-3AD203B41FA5}">
                      <a16:colId xmlns:a16="http://schemas.microsoft.com/office/drawing/2014/main" xmlns="" val="1971193342"/>
                    </a:ext>
                  </a:extLst>
                </a:gridCol>
                <a:gridCol w="7886469">
                  <a:extLst>
                    <a:ext uri="{9D8B030D-6E8A-4147-A177-3AD203B41FA5}">
                      <a16:colId xmlns:a16="http://schemas.microsoft.com/office/drawing/2014/main" xmlns="" val="17586276"/>
                    </a:ext>
                  </a:extLst>
                </a:gridCol>
              </a:tblGrid>
              <a:tr h="2222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spc="1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МАҚСАТТАРЫ:</a:t>
                      </a:r>
                      <a:endParaRPr lang="x-none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9832617"/>
                  </a:ext>
                </a:extLst>
              </a:tr>
              <a:tr h="222250">
                <a:tc gridSpan="2">
                  <a:txBody>
                    <a:bodyPr/>
                    <a:lstStyle/>
                    <a:p>
                      <a:pPr marL="457200" indent="45021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spc="1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5-сынып</a:t>
                      </a:r>
                      <a:endParaRPr lang="x-non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144069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525" indent="-95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eaLnBrk="0" hangingPunc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5.2.5.1- берілген сұрақты дұрыс түсініп, лайықты жауап беру, шағын диалогке қатысу;</a:t>
                      </a:r>
                      <a:endParaRPr lang="x-none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indent="0" eaLnBrk="0" hangingPunc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5.4.2.1- эссе құрылымын сақтай отырып, адамды, табиғатты, белгілі бір оқиғаны сипаттап жазу;</a:t>
                      </a:r>
                      <a:endParaRPr lang="x-none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inden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5.5.1.1 - мәтіндерден жалпы және жалқы есімдерді ажырата білу, жалғау түрлерін дұрыс жалғау;</a:t>
                      </a:r>
                      <a:endParaRPr lang="x-none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0205561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indent="450215" algn="ctr"/>
                      <a:r>
                        <a:rPr lang="kk-KZ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6-сынып</a:t>
                      </a:r>
                      <a:endParaRPr lang="x-none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2646574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9525" indent="-95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eaLnBrk="0" hangingPunc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6.1.2.1 - тыңдалған мәтіннің негізгі мазмұнын түсіну, негізгі және қосымша ақпараттарды анықтау;</a:t>
                      </a:r>
                      <a:endParaRPr lang="x-none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indent="0" eaLnBrk="0" hangingPunc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6.1.5.1- тірек сөздер, жетекші сұрақтар, мәтін тақырыбы арқылы негізгі ойды анықтау;</a:t>
                      </a:r>
                      <a:endParaRPr lang="x-none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indent="0" eaLnBrk="0" hangingPunc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6.4.2.1- эссе тақырыбының желісінен шықпай, әрбір абзацты жүйелі құрастырып, қажетті мазмұнын ашып жазу;</a:t>
                      </a:r>
                      <a:endParaRPr lang="x-none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inden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6.4.5.1 - жазба жұмыстарында сөзге қосымша жалғауда үндестік заңын ескеріп, орфографиялық нормаға сай дұрыс жазу,</a:t>
                      </a:r>
                    </a:p>
                    <a:p>
                      <a:pPr marL="182563" indent="0"/>
                      <a:r>
                        <a:rPr lang="kk-KZ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сөйлем соңында қойылатын тыныс белгілерді орынды қолдану;</a:t>
                      </a:r>
                      <a:endParaRPr lang="x-none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4725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9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E5B427EA-4D67-A49A-C96F-CB5F6B64A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890403"/>
              </p:ext>
            </p:extLst>
          </p:nvPr>
        </p:nvGraphicFramePr>
        <p:xfrm>
          <a:off x="395536" y="332656"/>
          <a:ext cx="8496944" cy="6260189"/>
        </p:xfrm>
        <a:graphic>
          <a:graphicData uri="http://schemas.openxmlformats.org/drawingml/2006/table">
            <a:tbl>
              <a:tblPr firstRow="1" firstCol="1" bandRow="1"/>
              <a:tblGrid>
                <a:gridCol w="479189">
                  <a:extLst>
                    <a:ext uri="{9D8B030D-6E8A-4147-A177-3AD203B41FA5}">
                      <a16:colId xmlns:a16="http://schemas.microsoft.com/office/drawing/2014/main" xmlns="" val="2583135200"/>
                    </a:ext>
                  </a:extLst>
                </a:gridCol>
                <a:gridCol w="8017755">
                  <a:extLst>
                    <a:ext uri="{9D8B030D-6E8A-4147-A177-3AD203B41FA5}">
                      <a16:colId xmlns:a16="http://schemas.microsoft.com/office/drawing/2014/main" xmlns="" val="1435483386"/>
                    </a:ext>
                  </a:extLst>
                </a:gridCol>
              </a:tblGrid>
              <a:tr h="47222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</a:t>
                      </a:r>
                      <a:r>
                        <a:rPr lang="kk-KZ" sz="2000" b="1" spc="1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МАҚСАТТАРЫ:</a:t>
                      </a:r>
                      <a:endParaRPr lang="x-none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6206927"/>
                  </a:ext>
                </a:extLst>
              </a:tr>
              <a:tr h="393460">
                <a:tc gridSpan="2">
                  <a:txBody>
                    <a:bodyPr/>
                    <a:lstStyle/>
                    <a:p>
                      <a:pPr marL="457200" indent="45021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spc="1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7-сынып</a:t>
                      </a:r>
                      <a:endParaRPr lang="x-non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679862"/>
                  </a:ext>
                </a:extLst>
              </a:tr>
              <a:tr h="1972625">
                <a:tc>
                  <a:txBody>
                    <a:bodyPr/>
                    <a:lstStyle/>
                    <a:p>
                      <a:pPr marL="9525" indent="-95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eaLnBrk="0" hangingPunct="0"/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7.3.6.1- тақырып бойынша деректер қолдана отырып мәтінде көтерілген мәселеге өз ойын дәлелдеп жеткізу</a:t>
                      </a: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  <a:endParaRPr lang="x-none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indent="0" eaLnBrk="0" hangingPunct="0"/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7.4.2.1- эссе құрылымы мен дамуын сақтап, көтерілген мәселе бойынша келісу-келіспеу себептерін айқын көрсетіп жазу;</a:t>
                      </a: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x-none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indent="0"/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7.1.3.1- әлеуметтік - мәдени тақырыптарға байланысты қажетті сөздер мен сөз тіркестерінің мағынасын түсіну;</a:t>
                      </a:r>
                      <a:endParaRPr lang="x-non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6562719"/>
                  </a:ext>
                </a:extLst>
              </a:tr>
              <a:tr h="365301">
                <a:tc gridSpan="2">
                  <a:txBody>
                    <a:bodyPr/>
                    <a:lstStyle/>
                    <a:p>
                      <a:pPr indent="450215" algn="ctr"/>
                      <a:r>
                        <a:rPr lang="kk-KZ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8-сынып</a:t>
                      </a:r>
                      <a:endParaRPr lang="x-none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6623053"/>
                  </a:ext>
                </a:extLst>
              </a:tr>
              <a:tr h="2557106">
                <a:tc>
                  <a:txBody>
                    <a:bodyPr/>
                    <a:lstStyle/>
                    <a:p>
                      <a:pPr marL="9525" indent="-95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eaLnBrk="0" hangingPunct="0"/>
                      <a:r>
                        <a:rPr lang="kk-KZ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8.2.1.1- тұрақты тіркестер мен көркемдегіш құралдарды қолданып, ауызша мәтіндер құрау;</a:t>
                      </a:r>
                      <a:endParaRPr lang="x-none" sz="2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 eaLnBrk="0" hangingPunct="0"/>
                      <a:r>
                        <a:rPr lang="kk-KZ" sz="2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8.4.2.1- </a:t>
                      </a:r>
                      <a:r>
                        <a:rPr lang="kk-KZ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эссе құрылымы мен дамуын сақтап, тақырыпқа байланысты берілген мәселенің оңтайлы шешілу жолдарын ұсыну; </a:t>
                      </a:r>
                      <a:endParaRPr lang="x-none" sz="2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/>
                      <a:r>
                        <a:rPr lang="kk-KZ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8.4.5.1- тақырып бойынша сөздердің маңызды бөліктерін дұрыс жазу (жеке сөздер, бірге, бөлек және дефис арқылы жазылатын сөздер), сөйлем ішінде қойылатын тыныс белгілерді орынды қолдану;</a:t>
                      </a:r>
                      <a:endParaRPr lang="x-none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7721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9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013B33E9-2B78-E3C4-AAE2-F171BF36D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836435"/>
              </p:ext>
            </p:extLst>
          </p:nvPr>
        </p:nvGraphicFramePr>
        <p:xfrm>
          <a:off x="179512" y="548680"/>
          <a:ext cx="8712968" cy="6012025"/>
        </p:xfrm>
        <a:graphic>
          <a:graphicData uri="http://schemas.openxmlformats.org/drawingml/2006/table">
            <a:tbl>
              <a:tblPr firstRow="1" firstCol="1" bandRow="1"/>
              <a:tblGrid>
                <a:gridCol w="496214">
                  <a:extLst>
                    <a:ext uri="{9D8B030D-6E8A-4147-A177-3AD203B41FA5}">
                      <a16:colId xmlns:a16="http://schemas.microsoft.com/office/drawing/2014/main" xmlns="" val="198932568"/>
                    </a:ext>
                  </a:extLst>
                </a:gridCol>
                <a:gridCol w="8216754">
                  <a:extLst>
                    <a:ext uri="{9D8B030D-6E8A-4147-A177-3AD203B41FA5}">
                      <a16:colId xmlns:a16="http://schemas.microsoft.com/office/drawing/2014/main" xmlns="" val="2164992520"/>
                    </a:ext>
                  </a:extLst>
                </a:gridCol>
              </a:tblGrid>
              <a:tr h="79448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МАҚСАТТАРЫ:</a:t>
                      </a:r>
                      <a:endParaRPr lang="x-none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2440350"/>
                  </a:ext>
                </a:extLst>
              </a:tr>
              <a:tr h="661967">
                <a:tc gridSpan="2">
                  <a:txBody>
                    <a:bodyPr/>
                    <a:lstStyle/>
                    <a:p>
                      <a:pPr marL="457200" indent="45021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spc="1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10-сынып ҚГБ, ЖМБ</a:t>
                      </a:r>
                      <a:endParaRPr lang="x-none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9285492"/>
                  </a:ext>
                </a:extLst>
              </a:tr>
              <a:tr h="4555570">
                <a:tc>
                  <a:txBody>
                    <a:bodyPr/>
                    <a:lstStyle/>
                    <a:p>
                      <a:pPr marL="9525" indent="-95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x-none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kk-KZ" sz="2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10.3.1.1  - мәтіндегі негізгі және қосымша ақпараттарды анықтай отырып, факті мен көзқарасты ажырату, мәтін идеясымен байланысын анықтау;</a:t>
                      </a:r>
                      <a:endParaRPr lang="x-none" sz="2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/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10.4.2.1-  қажетті клишелер мен лексикалық құрылымдарды қолданып,  көтерілген мәселе бойынша өз ойын дәлелдеп эссе жазу («келісу, келіспеу» эссесі, дискуссивті эссе, аргументативті эссе);</a:t>
                      </a:r>
                      <a:endParaRPr lang="x-none" sz="2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/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10.4.6.1- </a:t>
                      </a:r>
                      <a:r>
                        <a:rPr lang="kk-KZ" sz="2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мәнмәтін бойынша тілдік бірліктерді орфографиялық нормаға сай жазу, сөйлем деңгейінде тыныс белгілерін қолдана білу;</a:t>
                      </a:r>
                      <a:endParaRPr lang="x-none" sz="2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x-none" sz="2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3888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6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1092</Words>
  <Application>Microsoft Office PowerPoint</Application>
  <PresentationFormat>Экран (4:3)</PresentationFormat>
  <Paragraphs>247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dinab</dc:creator>
  <cp:lastModifiedBy>Пользователь</cp:lastModifiedBy>
  <cp:revision>156</cp:revision>
  <dcterms:created xsi:type="dcterms:W3CDTF">2024-02-07T13:56:08Z</dcterms:created>
  <dcterms:modified xsi:type="dcterms:W3CDTF">2026-03-19T04:02:02Z</dcterms:modified>
</cp:coreProperties>
</file>